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9"/>
  </p:notesMasterIdLst>
  <p:sldIdLst>
    <p:sldId id="256" r:id="rId2"/>
    <p:sldId id="277" r:id="rId3"/>
    <p:sldId id="263" r:id="rId4"/>
    <p:sldId id="278" r:id="rId5"/>
    <p:sldId id="289" r:id="rId6"/>
    <p:sldId id="276" r:id="rId7"/>
    <p:sldId id="274" r:id="rId8"/>
    <p:sldId id="270" r:id="rId9"/>
    <p:sldId id="280" r:id="rId10"/>
    <p:sldId id="286" r:id="rId11"/>
    <p:sldId id="281" r:id="rId12"/>
    <p:sldId id="282" r:id="rId13"/>
    <p:sldId id="283" r:id="rId14"/>
    <p:sldId id="290" r:id="rId15"/>
    <p:sldId id="271" r:id="rId16"/>
    <p:sldId id="285" r:id="rId17"/>
    <p:sldId id="26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Frutiger LT Com 45 Light" panose="020B0303030504020204" pitchFamily="34" charset="0"/>
      <p:regular r:id="rId28"/>
      <p:bold r:id="rId29"/>
      <p:italic r:id="rId30"/>
      <p:bold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4FB1A2A1-00D5-4822-880C-EBB813489BCF}">
          <p14:sldIdLst>
            <p14:sldId id="256"/>
            <p14:sldId id="277"/>
            <p14:sldId id="263"/>
            <p14:sldId id="278"/>
            <p14:sldId id="289"/>
            <p14:sldId id="276"/>
            <p14:sldId id="274"/>
            <p14:sldId id="270"/>
            <p14:sldId id="280"/>
            <p14:sldId id="286"/>
            <p14:sldId id="281"/>
            <p14:sldId id="282"/>
            <p14:sldId id="283"/>
            <p14:sldId id="290"/>
            <p14:sldId id="271"/>
            <p14:sldId id="285"/>
            <p14:sldId id="268"/>
          </p14:sldIdLst>
        </p14:section>
        <p14:section name="Abschnitt ohne Titel" id="{46A50504-4FD2-4BC7-ABC1-0E32F73524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0C1"/>
    <a:srgbClr val="9D5A9B"/>
    <a:srgbClr val="CC6600"/>
    <a:srgbClr val="DDC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781AFC-24A2-45CA-9E42-53E9F88F2A3E}">
  <a:tblStyle styleId="{68781AFC-24A2-45CA-9E42-53E9F88F2A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1520" autoAdjust="0"/>
  </p:normalViewPr>
  <p:slideViewPr>
    <p:cSldViewPr snapToGrid="0">
      <p:cViewPr varScale="1">
        <p:scale>
          <a:sx n="90" d="100"/>
          <a:sy n="90" d="100"/>
        </p:scale>
        <p:origin x="13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F6342-7C88-4D5B-BF47-B7C8D9F8AAA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6A15F6B-7B65-4418-8F5D-8702E641381E}">
      <dgm:prSet phldrT="[Text]" custT="1"/>
      <dgm:spPr/>
      <dgm:t>
        <a:bodyPr/>
        <a:lstStyle/>
        <a:p>
          <a:r>
            <a:rPr lang="de-DE" sz="1200" dirty="0"/>
            <a:t>Green Deal</a:t>
          </a:r>
          <a:endParaRPr lang="en-GB" sz="1200" dirty="0"/>
        </a:p>
      </dgm:t>
    </dgm:pt>
    <dgm:pt modelId="{5FD7EBF3-4B6A-4966-A469-B0643ACCB71A}" type="parTrans" cxnId="{09166D15-B04B-4576-8D28-089A96BD7EB4}">
      <dgm:prSet/>
      <dgm:spPr/>
      <dgm:t>
        <a:bodyPr/>
        <a:lstStyle/>
        <a:p>
          <a:endParaRPr lang="en-GB" sz="3200"/>
        </a:p>
      </dgm:t>
    </dgm:pt>
    <dgm:pt modelId="{7B571D48-2FCF-4784-B60D-69C6825DB9BB}" type="sibTrans" cxnId="{09166D15-B04B-4576-8D28-089A96BD7EB4}">
      <dgm:prSet/>
      <dgm:spPr/>
      <dgm:t>
        <a:bodyPr/>
        <a:lstStyle/>
        <a:p>
          <a:endParaRPr lang="en-GB" sz="3200"/>
        </a:p>
      </dgm:t>
    </dgm:pt>
    <dgm:pt modelId="{6AB3E2D0-5E77-4FE0-B516-BFC9D8842EB2}">
      <dgm:prSet phldrT="[Text]" custT="1"/>
      <dgm:spPr/>
      <dgm:t>
        <a:bodyPr/>
        <a:lstStyle/>
        <a:p>
          <a:r>
            <a:rPr lang="de-DE" sz="1200" dirty="0" err="1"/>
            <a:t>Circular</a:t>
          </a:r>
          <a:r>
            <a:rPr lang="de-DE" sz="1200" dirty="0"/>
            <a:t> Economy Action Plan</a:t>
          </a:r>
          <a:endParaRPr lang="en-GB" sz="1200" dirty="0"/>
        </a:p>
      </dgm:t>
    </dgm:pt>
    <dgm:pt modelId="{3E9CB466-DC56-4EDB-B2BC-39283CD81FCF}" type="parTrans" cxnId="{F436D1EF-1818-40E6-99D2-9F7EAE8E0BED}">
      <dgm:prSet/>
      <dgm:spPr/>
      <dgm:t>
        <a:bodyPr/>
        <a:lstStyle/>
        <a:p>
          <a:endParaRPr lang="en-GB" sz="3200"/>
        </a:p>
      </dgm:t>
    </dgm:pt>
    <dgm:pt modelId="{89AC55DA-0785-427F-9273-626CC08B5FBE}" type="sibTrans" cxnId="{F436D1EF-1818-40E6-99D2-9F7EAE8E0BED}">
      <dgm:prSet/>
      <dgm:spPr/>
      <dgm:t>
        <a:bodyPr/>
        <a:lstStyle/>
        <a:p>
          <a:endParaRPr lang="en-GB" sz="3200"/>
        </a:p>
      </dgm:t>
    </dgm:pt>
    <dgm:pt modelId="{E9C26DD8-DBBF-4E32-ADBB-BDCA53F4696E}">
      <dgm:prSet phldrT="[Text]" custT="1"/>
      <dgm:spPr/>
      <dgm:t>
        <a:bodyPr/>
        <a:lstStyle/>
        <a:p>
          <a:r>
            <a:rPr lang="de-DE" sz="1200" dirty="0" err="1">
              <a:sym typeface="Wingdings" panose="05000000000000000000" pitchFamily="2" charset="2"/>
            </a:rPr>
            <a:t>Sustainable</a:t>
          </a:r>
          <a:r>
            <a:rPr lang="de-DE" sz="1200" dirty="0">
              <a:sym typeface="Wingdings" panose="05000000000000000000" pitchFamily="2" charset="2"/>
            </a:rPr>
            <a:t> </a:t>
          </a:r>
          <a:r>
            <a:rPr lang="de-DE" sz="1200" dirty="0" err="1">
              <a:sym typeface="Wingdings" panose="05000000000000000000" pitchFamily="2" charset="2"/>
            </a:rPr>
            <a:t>Product</a:t>
          </a:r>
          <a:r>
            <a:rPr lang="de-DE" sz="1200" dirty="0">
              <a:sym typeface="Wingdings" panose="05000000000000000000" pitchFamily="2" charset="2"/>
            </a:rPr>
            <a:t> </a:t>
          </a:r>
          <a:r>
            <a:rPr lang="de-DE" sz="1200" dirty="0" err="1">
              <a:sym typeface="Wingdings" panose="05000000000000000000" pitchFamily="2" charset="2"/>
            </a:rPr>
            <a:t>Initative</a:t>
          </a:r>
          <a:endParaRPr lang="en-GB" sz="1200" dirty="0"/>
        </a:p>
      </dgm:t>
    </dgm:pt>
    <dgm:pt modelId="{4B0F842A-7977-4A2D-9F2F-F76385614538}" type="parTrans" cxnId="{B347A11C-F5EC-4F16-B574-AB49D490572D}">
      <dgm:prSet/>
      <dgm:spPr/>
      <dgm:t>
        <a:bodyPr/>
        <a:lstStyle/>
        <a:p>
          <a:endParaRPr lang="en-GB" sz="3200"/>
        </a:p>
      </dgm:t>
    </dgm:pt>
    <dgm:pt modelId="{6B78A7CA-5297-4FEB-9809-0B12970264B0}" type="sibTrans" cxnId="{B347A11C-F5EC-4F16-B574-AB49D490572D}">
      <dgm:prSet/>
      <dgm:spPr/>
      <dgm:t>
        <a:bodyPr/>
        <a:lstStyle/>
        <a:p>
          <a:endParaRPr lang="en-GB" sz="3200"/>
        </a:p>
      </dgm:t>
    </dgm:pt>
    <dgm:pt modelId="{E42BA60C-F8C5-4803-B913-0F0118D2B378}">
      <dgm:prSet custT="1"/>
      <dgm:spPr/>
      <dgm:t>
        <a:bodyPr/>
        <a:lstStyle/>
        <a:p>
          <a:r>
            <a:rPr lang="de-DE" sz="1200" dirty="0">
              <a:sym typeface="Wingdings" panose="05000000000000000000" pitchFamily="2" charset="2"/>
            </a:rPr>
            <a:t>Projects  „PI4.0“, „BP“ „CIRPASS“ </a:t>
          </a:r>
          <a:endParaRPr lang="en-GB" sz="1200" dirty="0"/>
        </a:p>
      </dgm:t>
    </dgm:pt>
    <dgm:pt modelId="{79EABA2E-BB85-4983-ACF2-94ECAD93057D}" type="parTrans" cxnId="{3CC19105-C5B0-476D-96D5-51EDA062BA97}">
      <dgm:prSet/>
      <dgm:spPr/>
      <dgm:t>
        <a:bodyPr/>
        <a:lstStyle/>
        <a:p>
          <a:endParaRPr lang="en-GB" sz="3200"/>
        </a:p>
      </dgm:t>
    </dgm:pt>
    <dgm:pt modelId="{C240AB29-E687-4F47-92A9-576EC074351B}" type="sibTrans" cxnId="{3CC19105-C5B0-476D-96D5-51EDA062BA97}">
      <dgm:prSet/>
      <dgm:spPr/>
      <dgm:t>
        <a:bodyPr/>
        <a:lstStyle/>
        <a:p>
          <a:endParaRPr lang="en-GB" sz="3200"/>
        </a:p>
      </dgm:t>
    </dgm:pt>
    <dgm:pt modelId="{F09E3586-DFB4-42DF-A932-095D2C5A3F8A}">
      <dgm:prSet custT="1"/>
      <dgm:spPr/>
      <dgm:t>
        <a:bodyPr/>
        <a:lstStyle/>
        <a:p>
          <a:r>
            <a:rPr lang="de-DE" sz="1200" dirty="0" err="1">
              <a:sym typeface="Wingdings" panose="05000000000000000000" pitchFamily="2" charset="2"/>
            </a:rPr>
            <a:t>Ecodesign</a:t>
          </a:r>
          <a:r>
            <a:rPr lang="de-DE" sz="1200" dirty="0">
              <a:sym typeface="Wingdings" panose="05000000000000000000" pitchFamily="2" charset="2"/>
            </a:rPr>
            <a:t> </a:t>
          </a:r>
          <a:r>
            <a:rPr lang="de-DE" sz="1200" dirty="0" err="1">
              <a:sym typeface="Wingdings" panose="05000000000000000000" pitchFamily="2" charset="2"/>
            </a:rPr>
            <a:t>for</a:t>
          </a:r>
          <a:r>
            <a:rPr lang="de-DE" sz="1200" dirty="0">
              <a:sym typeface="Wingdings" panose="05000000000000000000" pitchFamily="2" charset="2"/>
            </a:rPr>
            <a:t> </a:t>
          </a:r>
          <a:r>
            <a:rPr lang="de-DE" sz="1200" dirty="0" err="1">
              <a:sym typeface="Wingdings" panose="05000000000000000000" pitchFamily="2" charset="2"/>
            </a:rPr>
            <a:t>sustainable</a:t>
          </a:r>
          <a:r>
            <a:rPr lang="de-DE" sz="1200" dirty="0">
              <a:sym typeface="Wingdings" panose="05000000000000000000" pitchFamily="2" charset="2"/>
            </a:rPr>
            <a:t> </a:t>
          </a:r>
          <a:r>
            <a:rPr lang="de-DE" sz="1200" dirty="0" err="1">
              <a:sym typeface="Wingdings" panose="05000000000000000000" pitchFamily="2" charset="2"/>
            </a:rPr>
            <a:t>products</a:t>
          </a:r>
          <a:r>
            <a:rPr lang="de-DE" sz="1200" dirty="0">
              <a:sym typeface="Wingdings" panose="05000000000000000000" pitchFamily="2" charset="2"/>
            </a:rPr>
            <a:t> Reg. (ESPR)</a:t>
          </a:r>
          <a:endParaRPr lang="en-GB" sz="1200" dirty="0"/>
        </a:p>
      </dgm:t>
    </dgm:pt>
    <dgm:pt modelId="{C56DD9AA-F8DB-46A0-A35D-B3D6CBEEAF6E}" type="parTrans" cxnId="{002BEA33-3A71-42CF-950A-B8A6EAB121D2}">
      <dgm:prSet/>
      <dgm:spPr/>
      <dgm:t>
        <a:bodyPr/>
        <a:lstStyle/>
        <a:p>
          <a:endParaRPr lang="en-GB" sz="3200"/>
        </a:p>
      </dgm:t>
    </dgm:pt>
    <dgm:pt modelId="{6E5AD7BC-2F1B-4678-B3C3-65E7DF9690A4}" type="sibTrans" cxnId="{002BEA33-3A71-42CF-950A-B8A6EAB121D2}">
      <dgm:prSet/>
      <dgm:spPr/>
      <dgm:t>
        <a:bodyPr/>
        <a:lstStyle/>
        <a:p>
          <a:endParaRPr lang="en-GB" sz="3200"/>
        </a:p>
      </dgm:t>
    </dgm:pt>
    <dgm:pt modelId="{0B1D9919-F0B1-4032-B7ED-EBDB1DC563AA}" type="pres">
      <dgm:prSet presAssocID="{93BF6342-7C88-4D5B-BF47-B7C8D9F8AAAA}" presName="Name0" presStyleCnt="0">
        <dgm:presLayoutVars>
          <dgm:dir/>
          <dgm:animLvl val="lvl"/>
          <dgm:resizeHandles val="exact"/>
        </dgm:presLayoutVars>
      </dgm:prSet>
      <dgm:spPr/>
    </dgm:pt>
    <dgm:pt modelId="{7AB0A7AF-CAE2-4926-B29A-C6A14EC371A1}" type="pres">
      <dgm:prSet presAssocID="{26A15F6B-7B65-4418-8F5D-8702E641381E}" presName="parTxOnly" presStyleLbl="node1" presStyleIdx="0" presStyleCnt="5" custScaleX="90530" custScaleY="105179">
        <dgm:presLayoutVars>
          <dgm:chMax val="0"/>
          <dgm:chPref val="0"/>
          <dgm:bulletEnabled val="1"/>
        </dgm:presLayoutVars>
      </dgm:prSet>
      <dgm:spPr/>
    </dgm:pt>
    <dgm:pt modelId="{6748B05C-0133-4227-885B-6BEDAA342D85}" type="pres">
      <dgm:prSet presAssocID="{7B571D48-2FCF-4784-B60D-69C6825DB9BB}" presName="parTxOnlySpace" presStyleCnt="0"/>
      <dgm:spPr/>
    </dgm:pt>
    <dgm:pt modelId="{016F6083-95FA-4ABC-95BF-35154A96740D}" type="pres">
      <dgm:prSet presAssocID="{6AB3E2D0-5E77-4FE0-B516-BFC9D8842EB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73379E2-A9F4-4E7B-980F-3CD84A958DFA}" type="pres">
      <dgm:prSet presAssocID="{89AC55DA-0785-427F-9273-626CC08B5FBE}" presName="parTxOnlySpace" presStyleCnt="0"/>
      <dgm:spPr/>
    </dgm:pt>
    <dgm:pt modelId="{4C00F8F2-8117-451E-81ED-0E5A3ED2062C}" type="pres">
      <dgm:prSet presAssocID="{E9C26DD8-DBBF-4E32-ADBB-BDCA53F4696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E44B1BA-A5A7-4BC1-B9AC-88807740DBBC}" type="pres">
      <dgm:prSet presAssocID="{6B78A7CA-5297-4FEB-9809-0B12970264B0}" presName="parTxOnlySpace" presStyleCnt="0"/>
      <dgm:spPr/>
    </dgm:pt>
    <dgm:pt modelId="{F736A95A-9425-4A68-B23A-0BB2FD8498D8}" type="pres">
      <dgm:prSet presAssocID="{F09E3586-DFB4-42DF-A932-095D2C5A3F8A}" presName="parTxOnly" presStyleLbl="node1" presStyleIdx="3" presStyleCnt="5" custScaleX="125000">
        <dgm:presLayoutVars>
          <dgm:chMax val="0"/>
          <dgm:chPref val="0"/>
          <dgm:bulletEnabled val="1"/>
        </dgm:presLayoutVars>
      </dgm:prSet>
      <dgm:spPr/>
    </dgm:pt>
    <dgm:pt modelId="{126AFBAE-AA45-48F5-B82D-CB4F7524B40C}" type="pres">
      <dgm:prSet presAssocID="{6E5AD7BC-2F1B-4678-B3C3-65E7DF9690A4}" presName="parTxOnlySpace" presStyleCnt="0"/>
      <dgm:spPr/>
    </dgm:pt>
    <dgm:pt modelId="{FCBAEB6D-9AE0-4F07-A65F-427D98FD59BD}" type="pres">
      <dgm:prSet presAssocID="{E42BA60C-F8C5-4803-B913-0F0118D2B37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CC19105-C5B0-476D-96D5-51EDA062BA97}" srcId="{93BF6342-7C88-4D5B-BF47-B7C8D9F8AAAA}" destId="{E42BA60C-F8C5-4803-B913-0F0118D2B378}" srcOrd="4" destOrd="0" parTransId="{79EABA2E-BB85-4983-ACF2-94ECAD93057D}" sibTransId="{C240AB29-E687-4F47-92A9-576EC074351B}"/>
    <dgm:cxn modelId="{09166D15-B04B-4576-8D28-089A96BD7EB4}" srcId="{93BF6342-7C88-4D5B-BF47-B7C8D9F8AAAA}" destId="{26A15F6B-7B65-4418-8F5D-8702E641381E}" srcOrd="0" destOrd="0" parTransId="{5FD7EBF3-4B6A-4966-A469-B0643ACCB71A}" sibTransId="{7B571D48-2FCF-4784-B60D-69C6825DB9BB}"/>
    <dgm:cxn modelId="{3F2BC517-A905-4856-8502-BF2095F4AFC4}" type="presOf" srcId="{E9C26DD8-DBBF-4E32-ADBB-BDCA53F4696E}" destId="{4C00F8F2-8117-451E-81ED-0E5A3ED2062C}" srcOrd="0" destOrd="0" presId="urn:microsoft.com/office/officeart/2005/8/layout/chevron1"/>
    <dgm:cxn modelId="{B347A11C-F5EC-4F16-B574-AB49D490572D}" srcId="{93BF6342-7C88-4D5B-BF47-B7C8D9F8AAAA}" destId="{E9C26DD8-DBBF-4E32-ADBB-BDCA53F4696E}" srcOrd="2" destOrd="0" parTransId="{4B0F842A-7977-4A2D-9F2F-F76385614538}" sibTransId="{6B78A7CA-5297-4FEB-9809-0B12970264B0}"/>
    <dgm:cxn modelId="{002BEA33-3A71-42CF-950A-B8A6EAB121D2}" srcId="{93BF6342-7C88-4D5B-BF47-B7C8D9F8AAAA}" destId="{F09E3586-DFB4-42DF-A932-095D2C5A3F8A}" srcOrd="3" destOrd="0" parTransId="{C56DD9AA-F8DB-46A0-A35D-B3D6CBEEAF6E}" sibTransId="{6E5AD7BC-2F1B-4678-B3C3-65E7DF9690A4}"/>
    <dgm:cxn modelId="{2543F342-9E78-4FFA-9F1E-1FABCC5054FC}" type="presOf" srcId="{F09E3586-DFB4-42DF-A932-095D2C5A3F8A}" destId="{F736A95A-9425-4A68-B23A-0BB2FD8498D8}" srcOrd="0" destOrd="0" presId="urn:microsoft.com/office/officeart/2005/8/layout/chevron1"/>
    <dgm:cxn modelId="{CE8DEE69-60C4-4B59-8295-92DB825D4549}" type="presOf" srcId="{E42BA60C-F8C5-4803-B913-0F0118D2B378}" destId="{FCBAEB6D-9AE0-4F07-A65F-427D98FD59BD}" srcOrd="0" destOrd="0" presId="urn:microsoft.com/office/officeart/2005/8/layout/chevron1"/>
    <dgm:cxn modelId="{32E27D7A-A62F-4062-8BAC-ECB5B665632C}" type="presOf" srcId="{93BF6342-7C88-4D5B-BF47-B7C8D9F8AAAA}" destId="{0B1D9919-F0B1-4032-B7ED-EBDB1DC563AA}" srcOrd="0" destOrd="0" presId="urn:microsoft.com/office/officeart/2005/8/layout/chevron1"/>
    <dgm:cxn modelId="{EBA34D9C-64C4-4191-BE73-8BD8A85B28DC}" type="presOf" srcId="{26A15F6B-7B65-4418-8F5D-8702E641381E}" destId="{7AB0A7AF-CAE2-4926-B29A-C6A14EC371A1}" srcOrd="0" destOrd="0" presId="urn:microsoft.com/office/officeart/2005/8/layout/chevron1"/>
    <dgm:cxn modelId="{AD5C99E5-EF0D-4619-B02C-2930831DF073}" type="presOf" srcId="{6AB3E2D0-5E77-4FE0-B516-BFC9D8842EB2}" destId="{016F6083-95FA-4ABC-95BF-35154A96740D}" srcOrd="0" destOrd="0" presId="urn:microsoft.com/office/officeart/2005/8/layout/chevron1"/>
    <dgm:cxn modelId="{F436D1EF-1818-40E6-99D2-9F7EAE8E0BED}" srcId="{93BF6342-7C88-4D5B-BF47-B7C8D9F8AAAA}" destId="{6AB3E2D0-5E77-4FE0-B516-BFC9D8842EB2}" srcOrd="1" destOrd="0" parTransId="{3E9CB466-DC56-4EDB-B2BC-39283CD81FCF}" sibTransId="{89AC55DA-0785-427F-9273-626CC08B5FBE}"/>
    <dgm:cxn modelId="{9B68A0DF-8A86-47E8-B9AD-00FD24BEB4C4}" type="presParOf" srcId="{0B1D9919-F0B1-4032-B7ED-EBDB1DC563AA}" destId="{7AB0A7AF-CAE2-4926-B29A-C6A14EC371A1}" srcOrd="0" destOrd="0" presId="urn:microsoft.com/office/officeart/2005/8/layout/chevron1"/>
    <dgm:cxn modelId="{0D5F1062-066D-4CAC-8980-0D4D41B80B3A}" type="presParOf" srcId="{0B1D9919-F0B1-4032-B7ED-EBDB1DC563AA}" destId="{6748B05C-0133-4227-885B-6BEDAA342D85}" srcOrd="1" destOrd="0" presId="urn:microsoft.com/office/officeart/2005/8/layout/chevron1"/>
    <dgm:cxn modelId="{D1FE777E-BCA8-48FE-98FA-421424E73917}" type="presParOf" srcId="{0B1D9919-F0B1-4032-B7ED-EBDB1DC563AA}" destId="{016F6083-95FA-4ABC-95BF-35154A96740D}" srcOrd="2" destOrd="0" presId="urn:microsoft.com/office/officeart/2005/8/layout/chevron1"/>
    <dgm:cxn modelId="{8DB40C43-D8F3-4BEF-92C0-15A2CD6B41C9}" type="presParOf" srcId="{0B1D9919-F0B1-4032-B7ED-EBDB1DC563AA}" destId="{773379E2-A9F4-4E7B-980F-3CD84A958DFA}" srcOrd="3" destOrd="0" presId="urn:microsoft.com/office/officeart/2005/8/layout/chevron1"/>
    <dgm:cxn modelId="{82A6628D-8439-4A30-9A46-F5E9085D4B59}" type="presParOf" srcId="{0B1D9919-F0B1-4032-B7ED-EBDB1DC563AA}" destId="{4C00F8F2-8117-451E-81ED-0E5A3ED2062C}" srcOrd="4" destOrd="0" presId="urn:microsoft.com/office/officeart/2005/8/layout/chevron1"/>
    <dgm:cxn modelId="{A06784F9-ABE1-42B5-8E74-2E9E09F5AF0E}" type="presParOf" srcId="{0B1D9919-F0B1-4032-B7ED-EBDB1DC563AA}" destId="{AE44B1BA-A5A7-4BC1-B9AC-88807740DBBC}" srcOrd="5" destOrd="0" presId="urn:microsoft.com/office/officeart/2005/8/layout/chevron1"/>
    <dgm:cxn modelId="{26461786-5AA5-4178-AFD4-DF3F154EA74B}" type="presParOf" srcId="{0B1D9919-F0B1-4032-B7ED-EBDB1DC563AA}" destId="{F736A95A-9425-4A68-B23A-0BB2FD8498D8}" srcOrd="6" destOrd="0" presId="urn:microsoft.com/office/officeart/2005/8/layout/chevron1"/>
    <dgm:cxn modelId="{F34A2742-930A-4B79-AD72-4D216E860F92}" type="presParOf" srcId="{0B1D9919-F0B1-4032-B7ED-EBDB1DC563AA}" destId="{126AFBAE-AA45-48F5-B82D-CB4F7524B40C}" srcOrd="7" destOrd="0" presId="urn:microsoft.com/office/officeart/2005/8/layout/chevron1"/>
    <dgm:cxn modelId="{595F30ED-A32E-43EE-A068-162FEC5DDD72}" type="presParOf" srcId="{0B1D9919-F0B1-4032-B7ED-EBDB1DC563AA}" destId="{FCBAEB6D-9AE0-4F07-A65F-427D98FD59B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F6342-7C88-4D5B-BF47-B7C8D9F8AAA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6A15F6B-7B65-4418-8F5D-8702E641381E}">
      <dgm:prSet phldrT="[Text]" custT="1"/>
      <dgm:spPr/>
      <dgm:t>
        <a:bodyPr/>
        <a:lstStyle/>
        <a:p>
          <a:r>
            <a:rPr lang="de-DE" sz="1200" dirty="0">
              <a:solidFill>
                <a:schemeClr val="bg1">
                  <a:lumMod val="65000"/>
                </a:schemeClr>
              </a:solidFill>
            </a:rPr>
            <a:t>Green Deal</a:t>
          </a:r>
          <a:endParaRPr lang="en-GB" sz="1200" dirty="0">
            <a:solidFill>
              <a:schemeClr val="bg1">
                <a:lumMod val="65000"/>
              </a:schemeClr>
            </a:solidFill>
          </a:endParaRPr>
        </a:p>
      </dgm:t>
    </dgm:pt>
    <dgm:pt modelId="{5FD7EBF3-4B6A-4966-A469-B0643ACCB71A}" type="parTrans" cxnId="{09166D15-B04B-4576-8D28-089A96BD7EB4}">
      <dgm:prSet/>
      <dgm:spPr/>
      <dgm:t>
        <a:bodyPr/>
        <a:lstStyle/>
        <a:p>
          <a:endParaRPr lang="en-GB" sz="3200">
            <a:solidFill>
              <a:schemeClr val="bg1">
                <a:lumMod val="65000"/>
              </a:schemeClr>
            </a:solidFill>
          </a:endParaRPr>
        </a:p>
      </dgm:t>
    </dgm:pt>
    <dgm:pt modelId="{7B571D48-2FCF-4784-B60D-69C6825DB9BB}" type="sibTrans" cxnId="{09166D15-B04B-4576-8D28-089A96BD7EB4}">
      <dgm:prSet/>
      <dgm:spPr/>
      <dgm:t>
        <a:bodyPr/>
        <a:lstStyle/>
        <a:p>
          <a:endParaRPr lang="en-GB" sz="3200">
            <a:solidFill>
              <a:schemeClr val="bg1">
                <a:lumMod val="65000"/>
              </a:schemeClr>
            </a:solidFill>
          </a:endParaRPr>
        </a:p>
      </dgm:t>
    </dgm:pt>
    <dgm:pt modelId="{6AB3E2D0-5E77-4FE0-B516-BFC9D8842EB2}">
      <dgm:prSet phldrT="[Text]" custT="1"/>
      <dgm:spPr/>
      <dgm:t>
        <a:bodyPr/>
        <a:lstStyle/>
        <a:p>
          <a:r>
            <a:rPr lang="de-DE" sz="1200" dirty="0" err="1">
              <a:solidFill>
                <a:schemeClr val="bg1">
                  <a:lumMod val="65000"/>
                </a:schemeClr>
              </a:solidFill>
            </a:rPr>
            <a:t>Circular</a:t>
          </a:r>
          <a:r>
            <a:rPr lang="de-DE" sz="1200" dirty="0">
              <a:solidFill>
                <a:schemeClr val="bg1">
                  <a:lumMod val="65000"/>
                </a:schemeClr>
              </a:solidFill>
            </a:rPr>
            <a:t> Economy Action Plan</a:t>
          </a:r>
          <a:endParaRPr lang="en-GB" sz="1200" dirty="0">
            <a:solidFill>
              <a:schemeClr val="bg1">
                <a:lumMod val="65000"/>
              </a:schemeClr>
            </a:solidFill>
          </a:endParaRPr>
        </a:p>
      </dgm:t>
    </dgm:pt>
    <dgm:pt modelId="{3E9CB466-DC56-4EDB-B2BC-39283CD81FCF}" type="parTrans" cxnId="{F436D1EF-1818-40E6-99D2-9F7EAE8E0BED}">
      <dgm:prSet/>
      <dgm:spPr/>
      <dgm:t>
        <a:bodyPr/>
        <a:lstStyle/>
        <a:p>
          <a:endParaRPr lang="en-GB" sz="3200">
            <a:solidFill>
              <a:schemeClr val="bg1">
                <a:lumMod val="65000"/>
              </a:schemeClr>
            </a:solidFill>
          </a:endParaRPr>
        </a:p>
      </dgm:t>
    </dgm:pt>
    <dgm:pt modelId="{89AC55DA-0785-427F-9273-626CC08B5FBE}" type="sibTrans" cxnId="{F436D1EF-1818-40E6-99D2-9F7EAE8E0BED}">
      <dgm:prSet/>
      <dgm:spPr/>
      <dgm:t>
        <a:bodyPr/>
        <a:lstStyle/>
        <a:p>
          <a:endParaRPr lang="en-GB" sz="3200">
            <a:solidFill>
              <a:schemeClr val="bg1">
                <a:lumMod val="65000"/>
              </a:schemeClr>
            </a:solidFill>
          </a:endParaRPr>
        </a:p>
      </dgm:t>
    </dgm:pt>
    <dgm:pt modelId="{E9C26DD8-DBBF-4E32-ADBB-BDCA53F4696E}">
      <dgm:prSet phldrT="[Text]" custT="1"/>
      <dgm:spPr/>
      <dgm:t>
        <a:bodyPr/>
        <a:lstStyle/>
        <a:p>
          <a:r>
            <a:rPr lang="de-DE" sz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Sustainable</a:t>
          </a:r>
          <a:r>
            <a:rPr lang="de-DE" sz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</a:t>
          </a:r>
          <a:r>
            <a:rPr lang="de-DE" sz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Product</a:t>
          </a:r>
          <a:r>
            <a:rPr lang="de-DE" sz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</a:t>
          </a:r>
          <a:r>
            <a:rPr lang="de-DE" sz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Initative</a:t>
          </a:r>
          <a:endParaRPr lang="en-GB" sz="1200" dirty="0">
            <a:solidFill>
              <a:schemeClr val="bg1">
                <a:lumMod val="65000"/>
              </a:schemeClr>
            </a:solidFill>
          </a:endParaRPr>
        </a:p>
      </dgm:t>
    </dgm:pt>
    <dgm:pt modelId="{4B0F842A-7977-4A2D-9F2F-F76385614538}" type="parTrans" cxnId="{B347A11C-F5EC-4F16-B574-AB49D490572D}">
      <dgm:prSet/>
      <dgm:spPr/>
      <dgm:t>
        <a:bodyPr/>
        <a:lstStyle/>
        <a:p>
          <a:endParaRPr lang="en-GB" sz="3200">
            <a:solidFill>
              <a:schemeClr val="bg1">
                <a:lumMod val="65000"/>
              </a:schemeClr>
            </a:solidFill>
          </a:endParaRPr>
        </a:p>
      </dgm:t>
    </dgm:pt>
    <dgm:pt modelId="{6B78A7CA-5297-4FEB-9809-0B12970264B0}" type="sibTrans" cxnId="{B347A11C-F5EC-4F16-B574-AB49D490572D}">
      <dgm:prSet/>
      <dgm:spPr/>
      <dgm:t>
        <a:bodyPr/>
        <a:lstStyle/>
        <a:p>
          <a:endParaRPr lang="en-GB" sz="3200">
            <a:solidFill>
              <a:schemeClr val="bg1">
                <a:lumMod val="65000"/>
              </a:schemeClr>
            </a:solidFill>
          </a:endParaRPr>
        </a:p>
      </dgm:t>
    </dgm:pt>
    <dgm:pt modelId="{E42BA60C-F8C5-4803-B913-0F0118D2B378}">
      <dgm:prSet custT="1"/>
      <dgm:spPr/>
      <dgm:t>
        <a:bodyPr/>
        <a:lstStyle/>
        <a:p>
          <a:r>
            <a:rPr lang="de-DE" sz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Projects  „PI4.0“, „BP“ „CIRPASS“ </a:t>
          </a:r>
          <a:endParaRPr lang="en-GB" sz="1200" dirty="0">
            <a:solidFill>
              <a:schemeClr val="bg1">
                <a:lumMod val="65000"/>
              </a:schemeClr>
            </a:solidFill>
          </a:endParaRPr>
        </a:p>
      </dgm:t>
    </dgm:pt>
    <dgm:pt modelId="{79EABA2E-BB85-4983-ACF2-94ECAD93057D}" type="parTrans" cxnId="{3CC19105-C5B0-476D-96D5-51EDA062BA97}">
      <dgm:prSet/>
      <dgm:spPr/>
      <dgm:t>
        <a:bodyPr/>
        <a:lstStyle/>
        <a:p>
          <a:endParaRPr lang="en-GB" sz="3200">
            <a:solidFill>
              <a:schemeClr val="bg1">
                <a:lumMod val="65000"/>
              </a:schemeClr>
            </a:solidFill>
          </a:endParaRPr>
        </a:p>
      </dgm:t>
    </dgm:pt>
    <dgm:pt modelId="{C240AB29-E687-4F47-92A9-576EC074351B}" type="sibTrans" cxnId="{3CC19105-C5B0-476D-96D5-51EDA062BA97}">
      <dgm:prSet/>
      <dgm:spPr/>
      <dgm:t>
        <a:bodyPr/>
        <a:lstStyle/>
        <a:p>
          <a:endParaRPr lang="en-GB" sz="3200">
            <a:solidFill>
              <a:schemeClr val="bg1">
                <a:lumMod val="65000"/>
              </a:schemeClr>
            </a:solidFill>
          </a:endParaRPr>
        </a:p>
      </dgm:t>
    </dgm:pt>
    <dgm:pt modelId="{F09E3586-DFB4-42DF-A932-095D2C5A3F8A}">
      <dgm:prSet custT="1"/>
      <dgm:spPr/>
      <dgm:t>
        <a:bodyPr/>
        <a:lstStyle/>
        <a:p>
          <a:r>
            <a:rPr lang="de-DE" sz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Ecodesign</a:t>
          </a:r>
          <a:r>
            <a:rPr lang="de-DE" sz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</a:t>
          </a:r>
          <a:r>
            <a:rPr lang="de-DE" sz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for</a:t>
          </a:r>
          <a:r>
            <a:rPr lang="de-DE" sz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</a:t>
          </a:r>
          <a:r>
            <a:rPr lang="de-DE" sz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sustainable</a:t>
          </a:r>
          <a:r>
            <a:rPr lang="de-DE" sz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</a:t>
          </a:r>
          <a:r>
            <a:rPr lang="de-DE" sz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products</a:t>
          </a:r>
          <a:r>
            <a:rPr lang="de-DE" sz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Reg. (ESPR)</a:t>
          </a:r>
          <a:endParaRPr lang="en-GB" sz="1200" dirty="0">
            <a:solidFill>
              <a:schemeClr val="bg1">
                <a:lumMod val="65000"/>
              </a:schemeClr>
            </a:solidFill>
          </a:endParaRPr>
        </a:p>
      </dgm:t>
    </dgm:pt>
    <dgm:pt modelId="{C56DD9AA-F8DB-46A0-A35D-B3D6CBEEAF6E}" type="parTrans" cxnId="{002BEA33-3A71-42CF-950A-B8A6EAB121D2}">
      <dgm:prSet/>
      <dgm:spPr/>
      <dgm:t>
        <a:bodyPr/>
        <a:lstStyle/>
        <a:p>
          <a:endParaRPr lang="en-GB" sz="3200">
            <a:solidFill>
              <a:schemeClr val="bg1">
                <a:lumMod val="65000"/>
              </a:schemeClr>
            </a:solidFill>
          </a:endParaRPr>
        </a:p>
      </dgm:t>
    </dgm:pt>
    <dgm:pt modelId="{6E5AD7BC-2F1B-4678-B3C3-65E7DF9690A4}" type="sibTrans" cxnId="{002BEA33-3A71-42CF-950A-B8A6EAB121D2}">
      <dgm:prSet/>
      <dgm:spPr/>
      <dgm:t>
        <a:bodyPr/>
        <a:lstStyle/>
        <a:p>
          <a:endParaRPr lang="en-GB" sz="3200">
            <a:solidFill>
              <a:schemeClr val="bg1">
                <a:lumMod val="65000"/>
              </a:schemeClr>
            </a:solidFill>
          </a:endParaRPr>
        </a:p>
      </dgm:t>
    </dgm:pt>
    <dgm:pt modelId="{0B1D9919-F0B1-4032-B7ED-EBDB1DC563AA}" type="pres">
      <dgm:prSet presAssocID="{93BF6342-7C88-4D5B-BF47-B7C8D9F8AAAA}" presName="Name0" presStyleCnt="0">
        <dgm:presLayoutVars>
          <dgm:dir/>
          <dgm:animLvl val="lvl"/>
          <dgm:resizeHandles val="exact"/>
        </dgm:presLayoutVars>
      </dgm:prSet>
      <dgm:spPr/>
    </dgm:pt>
    <dgm:pt modelId="{7AB0A7AF-CAE2-4926-B29A-C6A14EC371A1}" type="pres">
      <dgm:prSet presAssocID="{26A15F6B-7B65-4418-8F5D-8702E641381E}" presName="parTxOnly" presStyleLbl="node1" presStyleIdx="0" presStyleCnt="5" custScaleX="90530" custScaleY="105179">
        <dgm:presLayoutVars>
          <dgm:chMax val="0"/>
          <dgm:chPref val="0"/>
          <dgm:bulletEnabled val="1"/>
        </dgm:presLayoutVars>
      </dgm:prSet>
      <dgm:spPr/>
    </dgm:pt>
    <dgm:pt modelId="{6748B05C-0133-4227-885B-6BEDAA342D85}" type="pres">
      <dgm:prSet presAssocID="{7B571D48-2FCF-4784-B60D-69C6825DB9BB}" presName="parTxOnlySpace" presStyleCnt="0"/>
      <dgm:spPr/>
    </dgm:pt>
    <dgm:pt modelId="{016F6083-95FA-4ABC-95BF-35154A96740D}" type="pres">
      <dgm:prSet presAssocID="{6AB3E2D0-5E77-4FE0-B516-BFC9D8842EB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73379E2-A9F4-4E7B-980F-3CD84A958DFA}" type="pres">
      <dgm:prSet presAssocID="{89AC55DA-0785-427F-9273-626CC08B5FBE}" presName="parTxOnlySpace" presStyleCnt="0"/>
      <dgm:spPr/>
    </dgm:pt>
    <dgm:pt modelId="{4C00F8F2-8117-451E-81ED-0E5A3ED2062C}" type="pres">
      <dgm:prSet presAssocID="{E9C26DD8-DBBF-4E32-ADBB-BDCA53F4696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E44B1BA-A5A7-4BC1-B9AC-88807740DBBC}" type="pres">
      <dgm:prSet presAssocID="{6B78A7CA-5297-4FEB-9809-0B12970264B0}" presName="parTxOnlySpace" presStyleCnt="0"/>
      <dgm:spPr/>
    </dgm:pt>
    <dgm:pt modelId="{F736A95A-9425-4A68-B23A-0BB2FD8498D8}" type="pres">
      <dgm:prSet presAssocID="{F09E3586-DFB4-42DF-A932-095D2C5A3F8A}" presName="parTxOnly" presStyleLbl="node1" presStyleIdx="3" presStyleCnt="5" custScaleX="125000">
        <dgm:presLayoutVars>
          <dgm:chMax val="0"/>
          <dgm:chPref val="0"/>
          <dgm:bulletEnabled val="1"/>
        </dgm:presLayoutVars>
      </dgm:prSet>
      <dgm:spPr/>
    </dgm:pt>
    <dgm:pt modelId="{126AFBAE-AA45-48F5-B82D-CB4F7524B40C}" type="pres">
      <dgm:prSet presAssocID="{6E5AD7BC-2F1B-4678-B3C3-65E7DF9690A4}" presName="parTxOnlySpace" presStyleCnt="0"/>
      <dgm:spPr/>
    </dgm:pt>
    <dgm:pt modelId="{FCBAEB6D-9AE0-4F07-A65F-427D98FD59BD}" type="pres">
      <dgm:prSet presAssocID="{E42BA60C-F8C5-4803-B913-0F0118D2B37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CC19105-C5B0-476D-96D5-51EDA062BA97}" srcId="{93BF6342-7C88-4D5B-BF47-B7C8D9F8AAAA}" destId="{E42BA60C-F8C5-4803-B913-0F0118D2B378}" srcOrd="4" destOrd="0" parTransId="{79EABA2E-BB85-4983-ACF2-94ECAD93057D}" sibTransId="{C240AB29-E687-4F47-92A9-576EC074351B}"/>
    <dgm:cxn modelId="{09166D15-B04B-4576-8D28-089A96BD7EB4}" srcId="{93BF6342-7C88-4D5B-BF47-B7C8D9F8AAAA}" destId="{26A15F6B-7B65-4418-8F5D-8702E641381E}" srcOrd="0" destOrd="0" parTransId="{5FD7EBF3-4B6A-4966-A469-B0643ACCB71A}" sibTransId="{7B571D48-2FCF-4784-B60D-69C6825DB9BB}"/>
    <dgm:cxn modelId="{3F2BC517-A905-4856-8502-BF2095F4AFC4}" type="presOf" srcId="{E9C26DD8-DBBF-4E32-ADBB-BDCA53F4696E}" destId="{4C00F8F2-8117-451E-81ED-0E5A3ED2062C}" srcOrd="0" destOrd="0" presId="urn:microsoft.com/office/officeart/2005/8/layout/chevron1"/>
    <dgm:cxn modelId="{B347A11C-F5EC-4F16-B574-AB49D490572D}" srcId="{93BF6342-7C88-4D5B-BF47-B7C8D9F8AAAA}" destId="{E9C26DD8-DBBF-4E32-ADBB-BDCA53F4696E}" srcOrd="2" destOrd="0" parTransId="{4B0F842A-7977-4A2D-9F2F-F76385614538}" sibTransId="{6B78A7CA-5297-4FEB-9809-0B12970264B0}"/>
    <dgm:cxn modelId="{002BEA33-3A71-42CF-950A-B8A6EAB121D2}" srcId="{93BF6342-7C88-4D5B-BF47-B7C8D9F8AAAA}" destId="{F09E3586-DFB4-42DF-A932-095D2C5A3F8A}" srcOrd="3" destOrd="0" parTransId="{C56DD9AA-F8DB-46A0-A35D-B3D6CBEEAF6E}" sibTransId="{6E5AD7BC-2F1B-4678-B3C3-65E7DF9690A4}"/>
    <dgm:cxn modelId="{2543F342-9E78-4FFA-9F1E-1FABCC5054FC}" type="presOf" srcId="{F09E3586-DFB4-42DF-A932-095D2C5A3F8A}" destId="{F736A95A-9425-4A68-B23A-0BB2FD8498D8}" srcOrd="0" destOrd="0" presId="urn:microsoft.com/office/officeart/2005/8/layout/chevron1"/>
    <dgm:cxn modelId="{CE8DEE69-60C4-4B59-8295-92DB825D4549}" type="presOf" srcId="{E42BA60C-F8C5-4803-B913-0F0118D2B378}" destId="{FCBAEB6D-9AE0-4F07-A65F-427D98FD59BD}" srcOrd="0" destOrd="0" presId="urn:microsoft.com/office/officeart/2005/8/layout/chevron1"/>
    <dgm:cxn modelId="{32E27D7A-A62F-4062-8BAC-ECB5B665632C}" type="presOf" srcId="{93BF6342-7C88-4D5B-BF47-B7C8D9F8AAAA}" destId="{0B1D9919-F0B1-4032-B7ED-EBDB1DC563AA}" srcOrd="0" destOrd="0" presId="urn:microsoft.com/office/officeart/2005/8/layout/chevron1"/>
    <dgm:cxn modelId="{EBA34D9C-64C4-4191-BE73-8BD8A85B28DC}" type="presOf" srcId="{26A15F6B-7B65-4418-8F5D-8702E641381E}" destId="{7AB0A7AF-CAE2-4926-B29A-C6A14EC371A1}" srcOrd="0" destOrd="0" presId="urn:microsoft.com/office/officeart/2005/8/layout/chevron1"/>
    <dgm:cxn modelId="{AD5C99E5-EF0D-4619-B02C-2930831DF073}" type="presOf" srcId="{6AB3E2D0-5E77-4FE0-B516-BFC9D8842EB2}" destId="{016F6083-95FA-4ABC-95BF-35154A96740D}" srcOrd="0" destOrd="0" presId="urn:microsoft.com/office/officeart/2005/8/layout/chevron1"/>
    <dgm:cxn modelId="{F436D1EF-1818-40E6-99D2-9F7EAE8E0BED}" srcId="{93BF6342-7C88-4D5B-BF47-B7C8D9F8AAAA}" destId="{6AB3E2D0-5E77-4FE0-B516-BFC9D8842EB2}" srcOrd="1" destOrd="0" parTransId="{3E9CB466-DC56-4EDB-B2BC-39283CD81FCF}" sibTransId="{89AC55DA-0785-427F-9273-626CC08B5FBE}"/>
    <dgm:cxn modelId="{9B68A0DF-8A86-47E8-B9AD-00FD24BEB4C4}" type="presParOf" srcId="{0B1D9919-F0B1-4032-B7ED-EBDB1DC563AA}" destId="{7AB0A7AF-CAE2-4926-B29A-C6A14EC371A1}" srcOrd="0" destOrd="0" presId="urn:microsoft.com/office/officeart/2005/8/layout/chevron1"/>
    <dgm:cxn modelId="{0D5F1062-066D-4CAC-8980-0D4D41B80B3A}" type="presParOf" srcId="{0B1D9919-F0B1-4032-B7ED-EBDB1DC563AA}" destId="{6748B05C-0133-4227-885B-6BEDAA342D85}" srcOrd="1" destOrd="0" presId="urn:microsoft.com/office/officeart/2005/8/layout/chevron1"/>
    <dgm:cxn modelId="{D1FE777E-BCA8-48FE-98FA-421424E73917}" type="presParOf" srcId="{0B1D9919-F0B1-4032-B7ED-EBDB1DC563AA}" destId="{016F6083-95FA-4ABC-95BF-35154A96740D}" srcOrd="2" destOrd="0" presId="urn:microsoft.com/office/officeart/2005/8/layout/chevron1"/>
    <dgm:cxn modelId="{8DB40C43-D8F3-4BEF-92C0-15A2CD6B41C9}" type="presParOf" srcId="{0B1D9919-F0B1-4032-B7ED-EBDB1DC563AA}" destId="{773379E2-A9F4-4E7B-980F-3CD84A958DFA}" srcOrd="3" destOrd="0" presId="urn:microsoft.com/office/officeart/2005/8/layout/chevron1"/>
    <dgm:cxn modelId="{82A6628D-8439-4A30-9A46-F5E9085D4B59}" type="presParOf" srcId="{0B1D9919-F0B1-4032-B7ED-EBDB1DC563AA}" destId="{4C00F8F2-8117-451E-81ED-0E5A3ED2062C}" srcOrd="4" destOrd="0" presId="urn:microsoft.com/office/officeart/2005/8/layout/chevron1"/>
    <dgm:cxn modelId="{A06784F9-ABE1-42B5-8E74-2E9E09F5AF0E}" type="presParOf" srcId="{0B1D9919-F0B1-4032-B7ED-EBDB1DC563AA}" destId="{AE44B1BA-A5A7-4BC1-B9AC-88807740DBBC}" srcOrd="5" destOrd="0" presId="urn:microsoft.com/office/officeart/2005/8/layout/chevron1"/>
    <dgm:cxn modelId="{26461786-5AA5-4178-AFD4-DF3F154EA74B}" type="presParOf" srcId="{0B1D9919-F0B1-4032-B7ED-EBDB1DC563AA}" destId="{F736A95A-9425-4A68-B23A-0BB2FD8498D8}" srcOrd="6" destOrd="0" presId="urn:microsoft.com/office/officeart/2005/8/layout/chevron1"/>
    <dgm:cxn modelId="{F34A2742-930A-4B79-AD72-4D216E860F92}" type="presParOf" srcId="{0B1D9919-F0B1-4032-B7ED-EBDB1DC563AA}" destId="{126AFBAE-AA45-48F5-B82D-CB4F7524B40C}" srcOrd="7" destOrd="0" presId="urn:microsoft.com/office/officeart/2005/8/layout/chevron1"/>
    <dgm:cxn modelId="{595F30ED-A32E-43EE-A068-162FEC5DDD72}" type="presParOf" srcId="{0B1D9919-F0B1-4032-B7ED-EBDB1DC563AA}" destId="{FCBAEB6D-9AE0-4F07-A65F-427D98FD59B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0A7AF-CAE2-4926-B29A-C6A14EC371A1}">
      <dsp:nvSpPr>
        <dsp:cNvPr id="0" name=""/>
        <dsp:cNvSpPr/>
      </dsp:nvSpPr>
      <dsp:spPr>
        <a:xfrm>
          <a:off x="1492" y="946550"/>
          <a:ext cx="1379548" cy="6411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Green Deal</a:t>
          </a:r>
          <a:endParaRPr lang="en-GB" sz="1200" kern="1200" dirty="0"/>
        </a:p>
      </dsp:txBody>
      <dsp:txXfrm>
        <a:off x="322048" y="946550"/>
        <a:ext cx="738437" cy="641111"/>
      </dsp:txXfrm>
    </dsp:sp>
    <dsp:sp modelId="{016F6083-95FA-4ABC-95BF-35154A96740D}">
      <dsp:nvSpPr>
        <dsp:cNvPr id="0" name=""/>
        <dsp:cNvSpPr/>
      </dsp:nvSpPr>
      <dsp:spPr>
        <a:xfrm>
          <a:off x="1228655" y="962334"/>
          <a:ext cx="1523858" cy="609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Circular</a:t>
          </a:r>
          <a:r>
            <a:rPr lang="de-DE" sz="1200" kern="1200" dirty="0"/>
            <a:t> Economy Action Plan</a:t>
          </a:r>
          <a:endParaRPr lang="en-GB" sz="1200" kern="1200" dirty="0"/>
        </a:p>
      </dsp:txBody>
      <dsp:txXfrm>
        <a:off x="1533427" y="962334"/>
        <a:ext cx="914315" cy="609543"/>
      </dsp:txXfrm>
    </dsp:sp>
    <dsp:sp modelId="{4C00F8F2-8117-451E-81ED-0E5A3ED2062C}">
      <dsp:nvSpPr>
        <dsp:cNvPr id="0" name=""/>
        <dsp:cNvSpPr/>
      </dsp:nvSpPr>
      <dsp:spPr>
        <a:xfrm>
          <a:off x="2600128" y="962334"/>
          <a:ext cx="1523858" cy="609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ym typeface="Wingdings" panose="05000000000000000000" pitchFamily="2" charset="2"/>
            </a:rPr>
            <a:t>Sustainable</a:t>
          </a:r>
          <a:r>
            <a:rPr lang="de-DE" sz="1200" kern="1200" dirty="0">
              <a:sym typeface="Wingdings" panose="05000000000000000000" pitchFamily="2" charset="2"/>
            </a:rPr>
            <a:t> </a:t>
          </a:r>
          <a:r>
            <a:rPr lang="de-DE" sz="1200" kern="1200" dirty="0" err="1">
              <a:sym typeface="Wingdings" panose="05000000000000000000" pitchFamily="2" charset="2"/>
            </a:rPr>
            <a:t>Product</a:t>
          </a:r>
          <a:r>
            <a:rPr lang="de-DE" sz="1200" kern="1200" dirty="0">
              <a:sym typeface="Wingdings" panose="05000000000000000000" pitchFamily="2" charset="2"/>
            </a:rPr>
            <a:t> </a:t>
          </a:r>
          <a:r>
            <a:rPr lang="de-DE" sz="1200" kern="1200" dirty="0" err="1">
              <a:sym typeface="Wingdings" panose="05000000000000000000" pitchFamily="2" charset="2"/>
            </a:rPr>
            <a:t>Initative</a:t>
          </a:r>
          <a:endParaRPr lang="en-GB" sz="1200" kern="1200" dirty="0"/>
        </a:p>
      </dsp:txBody>
      <dsp:txXfrm>
        <a:off x="2904900" y="962334"/>
        <a:ext cx="914315" cy="609543"/>
      </dsp:txXfrm>
    </dsp:sp>
    <dsp:sp modelId="{F736A95A-9425-4A68-B23A-0BB2FD8498D8}">
      <dsp:nvSpPr>
        <dsp:cNvPr id="0" name=""/>
        <dsp:cNvSpPr/>
      </dsp:nvSpPr>
      <dsp:spPr>
        <a:xfrm>
          <a:off x="3971600" y="962334"/>
          <a:ext cx="1904822" cy="609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ym typeface="Wingdings" panose="05000000000000000000" pitchFamily="2" charset="2"/>
            </a:rPr>
            <a:t>Ecodesign</a:t>
          </a:r>
          <a:r>
            <a:rPr lang="de-DE" sz="1200" kern="1200" dirty="0">
              <a:sym typeface="Wingdings" panose="05000000000000000000" pitchFamily="2" charset="2"/>
            </a:rPr>
            <a:t> </a:t>
          </a:r>
          <a:r>
            <a:rPr lang="de-DE" sz="1200" kern="1200" dirty="0" err="1">
              <a:sym typeface="Wingdings" panose="05000000000000000000" pitchFamily="2" charset="2"/>
            </a:rPr>
            <a:t>for</a:t>
          </a:r>
          <a:r>
            <a:rPr lang="de-DE" sz="1200" kern="1200" dirty="0">
              <a:sym typeface="Wingdings" panose="05000000000000000000" pitchFamily="2" charset="2"/>
            </a:rPr>
            <a:t> </a:t>
          </a:r>
          <a:r>
            <a:rPr lang="de-DE" sz="1200" kern="1200" dirty="0" err="1">
              <a:sym typeface="Wingdings" panose="05000000000000000000" pitchFamily="2" charset="2"/>
            </a:rPr>
            <a:t>sustainable</a:t>
          </a:r>
          <a:r>
            <a:rPr lang="de-DE" sz="1200" kern="1200" dirty="0">
              <a:sym typeface="Wingdings" panose="05000000000000000000" pitchFamily="2" charset="2"/>
            </a:rPr>
            <a:t> </a:t>
          </a:r>
          <a:r>
            <a:rPr lang="de-DE" sz="1200" kern="1200" dirty="0" err="1">
              <a:sym typeface="Wingdings" panose="05000000000000000000" pitchFamily="2" charset="2"/>
            </a:rPr>
            <a:t>products</a:t>
          </a:r>
          <a:r>
            <a:rPr lang="de-DE" sz="1200" kern="1200" dirty="0">
              <a:sym typeface="Wingdings" panose="05000000000000000000" pitchFamily="2" charset="2"/>
            </a:rPr>
            <a:t> Reg. (ESPR)</a:t>
          </a:r>
          <a:endParaRPr lang="en-GB" sz="1200" kern="1200" dirty="0"/>
        </a:p>
      </dsp:txBody>
      <dsp:txXfrm>
        <a:off x="4276372" y="962334"/>
        <a:ext cx="1295279" cy="609543"/>
      </dsp:txXfrm>
    </dsp:sp>
    <dsp:sp modelId="{FCBAEB6D-9AE0-4F07-A65F-427D98FD59BD}">
      <dsp:nvSpPr>
        <dsp:cNvPr id="0" name=""/>
        <dsp:cNvSpPr/>
      </dsp:nvSpPr>
      <dsp:spPr>
        <a:xfrm>
          <a:off x="5724037" y="962334"/>
          <a:ext cx="1523858" cy="609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ym typeface="Wingdings" panose="05000000000000000000" pitchFamily="2" charset="2"/>
            </a:rPr>
            <a:t>Projects  „PI4.0“, „BP“ „CIRPASS“ </a:t>
          </a:r>
          <a:endParaRPr lang="en-GB" sz="1200" kern="1200" dirty="0"/>
        </a:p>
      </dsp:txBody>
      <dsp:txXfrm>
        <a:off x="6028809" y="962334"/>
        <a:ext cx="914315" cy="609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0A7AF-CAE2-4926-B29A-C6A14EC371A1}">
      <dsp:nvSpPr>
        <dsp:cNvPr id="0" name=""/>
        <dsp:cNvSpPr/>
      </dsp:nvSpPr>
      <dsp:spPr>
        <a:xfrm>
          <a:off x="1492" y="946550"/>
          <a:ext cx="1379548" cy="6411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bg1">
                  <a:lumMod val="65000"/>
                </a:schemeClr>
              </a:solidFill>
            </a:rPr>
            <a:t>Green Deal</a:t>
          </a:r>
          <a:endParaRPr lang="en-GB" sz="1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22048" y="946550"/>
        <a:ext cx="738437" cy="641111"/>
      </dsp:txXfrm>
    </dsp:sp>
    <dsp:sp modelId="{016F6083-95FA-4ABC-95BF-35154A96740D}">
      <dsp:nvSpPr>
        <dsp:cNvPr id="0" name=""/>
        <dsp:cNvSpPr/>
      </dsp:nvSpPr>
      <dsp:spPr>
        <a:xfrm>
          <a:off x="1228655" y="962334"/>
          <a:ext cx="1523858" cy="609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bg1">
                  <a:lumMod val="65000"/>
                </a:schemeClr>
              </a:solidFill>
            </a:rPr>
            <a:t>Circular</a:t>
          </a:r>
          <a:r>
            <a:rPr lang="de-DE" sz="1200" kern="1200" dirty="0">
              <a:solidFill>
                <a:schemeClr val="bg1">
                  <a:lumMod val="65000"/>
                </a:schemeClr>
              </a:solidFill>
            </a:rPr>
            <a:t> Economy Action Plan</a:t>
          </a:r>
          <a:endParaRPr lang="en-GB" sz="1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533427" y="962334"/>
        <a:ext cx="914315" cy="609543"/>
      </dsp:txXfrm>
    </dsp:sp>
    <dsp:sp modelId="{4C00F8F2-8117-451E-81ED-0E5A3ED2062C}">
      <dsp:nvSpPr>
        <dsp:cNvPr id="0" name=""/>
        <dsp:cNvSpPr/>
      </dsp:nvSpPr>
      <dsp:spPr>
        <a:xfrm>
          <a:off x="2600128" y="962334"/>
          <a:ext cx="1523858" cy="609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Sustainable</a:t>
          </a:r>
          <a:r>
            <a:rPr lang="de-DE" sz="1200" kern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</a:t>
          </a:r>
          <a:r>
            <a:rPr lang="de-DE" sz="1200" kern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Product</a:t>
          </a:r>
          <a:r>
            <a:rPr lang="de-DE" sz="1200" kern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</a:t>
          </a:r>
          <a:r>
            <a:rPr lang="de-DE" sz="1200" kern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Initative</a:t>
          </a:r>
          <a:endParaRPr lang="en-GB" sz="1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2904900" y="962334"/>
        <a:ext cx="914315" cy="609543"/>
      </dsp:txXfrm>
    </dsp:sp>
    <dsp:sp modelId="{F736A95A-9425-4A68-B23A-0BB2FD8498D8}">
      <dsp:nvSpPr>
        <dsp:cNvPr id="0" name=""/>
        <dsp:cNvSpPr/>
      </dsp:nvSpPr>
      <dsp:spPr>
        <a:xfrm>
          <a:off x="3971600" y="962334"/>
          <a:ext cx="1904822" cy="609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Ecodesign</a:t>
          </a:r>
          <a:r>
            <a:rPr lang="de-DE" sz="1200" kern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</a:t>
          </a:r>
          <a:r>
            <a:rPr lang="de-DE" sz="1200" kern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for</a:t>
          </a:r>
          <a:r>
            <a:rPr lang="de-DE" sz="1200" kern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</a:t>
          </a:r>
          <a:r>
            <a:rPr lang="de-DE" sz="1200" kern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sustainable</a:t>
          </a:r>
          <a:r>
            <a:rPr lang="de-DE" sz="1200" kern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</a:t>
          </a:r>
          <a:r>
            <a:rPr lang="de-DE" sz="1200" kern="1200" dirty="0" err="1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products</a:t>
          </a:r>
          <a:r>
            <a:rPr lang="de-DE" sz="1200" kern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 Reg. (ESPR)</a:t>
          </a:r>
          <a:endParaRPr lang="en-GB" sz="1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276372" y="962334"/>
        <a:ext cx="1295279" cy="609543"/>
      </dsp:txXfrm>
    </dsp:sp>
    <dsp:sp modelId="{FCBAEB6D-9AE0-4F07-A65F-427D98FD59BD}">
      <dsp:nvSpPr>
        <dsp:cNvPr id="0" name=""/>
        <dsp:cNvSpPr/>
      </dsp:nvSpPr>
      <dsp:spPr>
        <a:xfrm>
          <a:off x="5724037" y="962334"/>
          <a:ext cx="1523858" cy="609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rPr>
            <a:t>Projects  „PI4.0“, „BP“ „CIRPASS“ </a:t>
          </a:r>
          <a:endParaRPr lang="en-GB" sz="12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6028809" y="962334"/>
        <a:ext cx="914315" cy="609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MARIO</a:t>
            </a:r>
            <a:endParaRPr/>
          </a:p>
        </p:txBody>
      </p:sp>
      <p:sp>
        <p:nvSpPr>
          <p:cNvPr id="62" name="Google Shape;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Most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barrier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consumer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(</a:t>
            </a:r>
            <a:r>
              <a:rPr lang="de-DE" dirty="0" err="1"/>
              <a:t>icons</a:t>
            </a:r>
            <a:r>
              <a:rPr lang="de-DE" dirty="0"/>
              <a:t>)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barriers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accessability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repair</a:t>
            </a:r>
            <a:r>
              <a:rPr lang="de-DE" dirty="0"/>
              <a:t>/</a:t>
            </a:r>
            <a:r>
              <a:rPr lang="de-DE" dirty="0" err="1"/>
              <a:t>dissassambly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repairers</a:t>
            </a:r>
            <a:r>
              <a:rPr lang="de-DE" dirty="0"/>
              <a:t> and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and </a:t>
            </a:r>
            <a:r>
              <a:rPr lang="de-DE" dirty="0" err="1"/>
              <a:t>exemptions</a:t>
            </a:r>
            <a:r>
              <a:rPr lang="de-DE" dirty="0"/>
              <a:t> </a:t>
            </a:r>
          </a:p>
          <a:p>
            <a:r>
              <a:rPr lang="de-DE" dirty="0"/>
              <a:t>Not </a:t>
            </a:r>
            <a:r>
              <a:rPr lang="de-DE" dirty="0" err="1"/>
              <a:t>available</a:t>
            </a:r>
            <a:endParaRPr lang="de-DE" dirty="0"/>
          </a:p>
          <a:p>
            <a:r>
              <a:rPr lang="de-DE" dirty="0"/>
              <a:t>Not </a:t>
            </a:r>
            <a:r>
              <a:rPr lang="de-DE" dirty="0" err="1"/>
              <a:t>usable</a:t>
            </a:r>
            <a:r>
              <a:rPr lang="de-DE" dirty="0"/>
              <a:t> (</a:t>
            </a:r>
            <a:r>
              <a:rPr lang="de-DE" dirty="0" err="1"/>
              <a:t>format</a:t>
            </a:r>
            <a:r>
              <a:rPr lang="de-DE" dirty="0"/>
              <a:t>, </a:t>
            </a:r>
            <a:r>
              <a:rPr lang="de-DE" dirty="0" err="1"/>
              <a:t>granularity</a:t>
            </a:r>
            <a:r>
              <a:rPr lang="de-DE" dirty="0"/>
              <a:t>, </a:t>
            </a:r>
            <a:r>
              <a:rPr lang="de-DE" dirty="0" err="1"/>
              <a:t>accessability</a:t>
            </a:r>
            <a:r>
              <a:rPr lang="de-DE" dirty="0"/>
              <a:t>)</a:t>
            </a:r>
          </a:p>
          <a:p>
            <a:r>
              <a:rPr lang="de-DE" dirty="0"/>
              <a:t>interoperable,  </a:t>
            </a:r>
          </a:p>
          <a:p>
            <a:r>
              <a:rPr lang="de-DE" dirty="0"/>
              <a:t>not </a:t>
            </a:r>
            <a:r>
              <a:rPr lang="de-DE" dirty="0" err="1"/>
              <a:t>standardised</a:t>
            </a:r>
            <a:r>
              <a:rPr lang="de-DE" dirty="0"/>
              <a:t> </a:t>
            </a:r>
          </a:p>
          <a:p>
            <a:r>
              <a:rPr lang="de-DE" dirty="0"/>
              <a:t>Not </a:t>
            </a:r>
            <a:r>
              <a:rPr lang="de-DE" dirty="0" err="1"/>
              <a:t>accessible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76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barriers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accessability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repair</a:t>
            </a:r>
            <a:r>
              <a:rPr lang="de-DE" dirty="0"/>
              <a:t>/</a:t>
            </a:r>
            <a:r>
              <a:rPr lang="de-DE" dirty="0" err="1"/>
              <a:t>dissassambly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repairers</a:t>
            </a:r>
            <a:r>
              <a:rPr lang="de-DE" dirty="0"/>
              <a:t> and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and </a:t>
            </a:r>
            <a:r>
              <a:rPr lang="de-DE" dirty="0" err="1"/>
              <a:t>exemptions</a:t>
            </a:r>
            <a:r>
              <a:rPr lang="de-DE" dirty="0"/>
              <a:t> </a:t>
            </a:r>
          </a:p>
          <a:p>
            <a:r>
              <a:rPr lang="de-DE" dirty="0"/>
              <a:t>Not </a:t>
            </a:r>
            <a:r>
              <a:rPr lang="de-DE" dirty="0" err="1"/>
              <a:t>available</a:t>
            </a:r>
            <a:endParaRPr lang="de-DE" dirty="0"/>
          </a:p>
          <a:p>
            <a:r>
              <a:rPr lang="de-DE" dirty="0"/>
              <a:t>Not </a:t>
            </a:r>
            <a:r>
              <a:rPr lang="de-DE" dirty="0" err="1"/>
              <a:t>usable</a:t>
            </a:r>
            <a:r>
              <a:rPr lang="de-DE" dirty="0"/>
              <a:t> (</a:t>
            </a:r>
            <a:r>
              <a:rPr lang="de-DE" dirty="0" err="1"/>
              <a:t>format</a:t>
            </a:r>
            <a:r>
              <a:rPr lang="de-DE" dirty="0"/>
              <a:t>, </a:t>
            </a:r>
            <a:r>
              <a:rPr lang="de-DE" dirty="0" err="1"/>
              <a:t>granularity</a:t>
            </a:r>
            <a:r>
              <a:rPr lang="de-DE" dirty="0"/>
              <a:t>, </a:t>
            </a:r>
            <a:r>
              <a:rPr lang="de-DE" dirty="0" err="1"/>
              <a:t>accessability</a:t>
            </a:r>
            <a:r>
              <a:rPr lang="de-DE" dirty="0"/>
              <a:t>)</a:t>
            </a:r>
          </a:p>
          <a:p>
            <a:r>
              <a:rPr lang="de-DE" dirty="0"/>
              <a:t>interoperable,  </a:t>
            </a:r>
          </a:p>
          <a:p>
            <a:r>
              <a:rPr lang="de-DE" dirty="0"/>
              <a:t>not </a:t>
            </a:r>
            <a:r>
              <a:rPr lang="de-DE" dirty="0" err="1"/>
              <a:t>standardised</a:t>
            </a:r>
            <a:r>
              <a:rPr lang="de-DE" dirty="0"/>
              <a:t> </a:t>
            </a:r>
          </a:p>
          <a:p>
            <a:r>
              <a:rPr lang="de-DE" dirty="0"/>
              <a:t>Not </a:t>
            </a:r>
            <a:r>
              <a:rPr lang="de-DE" dirty="0" err="1"/>
              <a:t>accessible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025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(More aspects and meta data can be found e.g. in “FAIR principles”)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179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b="1" dirty="0"/>
              <a:t>Only few missing information requirements. BUT: Gaps and barriers mostly occur due to missing definitions of: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Accessibility e.g. Website, API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Format e.g. </a:t>
            </a:r>
            <a:r>
              <a:rPr lang="en-GB" dirty="0" err="1"/>
              <a:t>analog</a:t>
            </a:r>
            <a:r>
              <a:rPr lang="en-GB" dirty="0"/>
              <a:t> (icon, label/text) or digital (pdf, html)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Granularity e.g. specific threshold; percent, absolute, binary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Data provider, target data user</a:t>
            </a:r>
          </a:p>
          <a:p>
            <a:pPr marL="971550" lvl="1" indent="-285750">
              <a:buFontTx/>
              <a:buChar char="-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Most improvement potential seen in 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Material information such as hazardous substances or substances of concern for recyclers and consumers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Circularity and on-demand information for consumers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Repair/disassembly information for repairers and recyclers</a:t>
            </a:r>
          </a:p>
          <a:p>
            <a:pPr marL="685800" lvl="1" indent="0">
              <a:buNone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DPP further enables technically related aspects </a:t>
            </a:r>
            <a:r>
              <a:rPr lang="en-GB" dirty="0">
                <a:sym typeface="Wingdings" panose="05000000000000000000" pitchFamily="2" charset="2"/>
              </a:rPr>
              <a:t> second PI4.0 presentation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Legal information gaps partially tackled by ESPR, some recommendations presented in </a:t>
            </a:r>
            <a:r>
              <a:rPr lang="en-GB" dirty="0">
                <a:sym typeface="Wingdings" panose="05000000000000000000" pitchFamily="2" charset="2"/>
              </a:rPr>
              <a:t> third PI4.0 presentation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65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13cfec64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13cfec641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defRPr/>
            </a:pPr>
            <a:r>
              <a:rPr lang="en-IE" sz="1200" dirty="0"/>
              <a:t>Many DGs are actively contributing to its design and deployment (CNECT, DIGIT, ENER, ENV, GROW, JRC, TAXUD)</a:t>
            </a:r>
          </a:p>
          <a:p>
            <a:pPr algn="ctr"/>
            <a:endParaRPr lang="de-DE" sz="1200" dirty="0"/>
          </a:p>
          <a:p>
            <a:pPr algn="ctr"/>
            <a:endParaRPr lang="de-DE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2b13cfec641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90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13cfec64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13cfec641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de-DE" sz="1200" dirty="0"/>
              <a:t>I </a:t>
            </a:r>
            <a:r>
              <a:rPr lang="de-DE" sz="1200" dirty="0" err="1"/>
              <a:t>want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look</a:t>
            </a:r>
            <a:r>
              <a:rPr lang="de-DE" sz="1200" dirty="0"/>
              <a:t> </a:t>
            </a:r>
            <a:r>
              <a:rPr lang="de-DE" sz="1200" dirty="0" err="1"/>
              <a:t>into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legal </a:t>
            </a:r>
            <a:r>
              <a:rPr lang="de-DE" sz="1200" dirty="0" err="1"/>
              <a:t>legacy</a:t>
            </a:r>
            <a:r>
              <a:rPr lang="de-DE" sz="1200" dirty="0"/>
              <a:t>, </a:t>
            </a:r>
            <a:r>
              <a:rPr lang="de-DE" sz="1200" dirty="0" err="1"/>
              <a:t>where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regulatory</a:t>
            </a:r>
            <a:r>
              <a:rPr lang="de-DE" sz="1200" dirty="0"/>
              <a:t> </a:t>
            </a:r>
            <a:r>
              <a:rPr lang="de-DE" sz="1200" dirty="0" err="1"/>
              <a:t>maze</a:t>
            </a:r>
            <a:r>
              <a:rPr lang="de-DE" sz="1200" dirty="0"/>
              <a:t> </a:t>
            </a:r>
            <a:r>
              <a:rPr lang="de-DE" sz="1200" dirty="0" err="1"/>
              <a:t>came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and </a:t>
            </a:r>
            <a:r>
              <a:rPr lang="de-DE" sz="1200" dirty="0" err="1"/>
              <a:t>what</a:t>
            </a:r>
            <a:r>
              <a:rPr lang="de-DE" sz="1200" dirty="0"/>
              <a:t> </a:t>
            </a:r>
            <a:r>
              <a:rPr lang="de-DE" sz="1200" dirty="0" err="1"/>
              <a:t>we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learn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them</a:t>
            </a:r>
            <a:r>
              <a:rPr lang="de-DE" sz="1200" dirty="0"/>
              <a:t> e.g. </a:t>
            </a:r>
            <a:r>
              <a:rPr lang="de-DE" sz="1200" dirty="0" err="1"/>
              <a:t>when</a:t>
            </a:r>
            <a:r>
              <a:rPr lang="de-DE" sz="1200" dirty="0"/>
              <a:t> </a:t>
            </a:r>
            <a:r>
              <a:rPr lang="de-DE" sz="1200" dirty="0" err="1"/>
              <a:t>developing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deligated</a:t>
            </a:r>
            <a:r>
              <a:rPr lang="de-DE" sz="1200" dirty="0"/>
              <a:t> </a:t>
            </a:r>
            <a:r>
              <a:rPr lang="de-DE" sz="1200" dirty="0" err="1"/>
              <a:t>acts</a:t>
            </a:r>
            <a:endParaRPr lang="de-DE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2b13cfec641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14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and </a:t>
            </a:r>
            <a:r>
              <a:rPr lang="de-DE" dirty="0" err="1"/>
              <a:t>exemptions</a:t>
            </a:r>
            <a:r>
              <a:rPr lang="de-DE" dirty="0"/>
              <a:t> </a:t>
            </a:r>
          </a:p>
          <a:p>
            <a:r>
              <a:rPr lang="de-DE" dirty="0"/>
              <a:t>Not </a:t>
            </a:r>
            <a:r>
              <a:rPr lang="de-DE" dirty="0" err="1"/>
              <a:t>available</a:t>
            </a:r>
            <a:endParaRPr lang="de-DE" dirty="0"/>
          </a:p>
          <a:p>
            <a:r>
              <a:rPr lang="de-DE" dirty="0"/>
              <a:t>Not </a:t>
            </a:r>
            <a:r>
              <a:rPr lang="de-DE" dirty="0" err="1"/>
              <a:t>usable</a:t>
            </a:r>
            <a:r>
              <a:rPr lang="de-DE" dirty="0"/>
              <a:t> (</a:t>
            </a:r>
            <a:r>
              <a:rPr lang="de-DE" dirty="0" err="1"/>
              <a:t>format</a:t>
            </a:r>
            <a:r>
              <a:rPr lang="de-DE" dirty="0"/>
              <a:t>, </a:t>
            </a:r>
            <a:r>
              <a:rPr lang="de-DE" dirty="0" err="1"/>
              <a:t>granularity</a:t>
            </a:r>
            <a:r>
              <a:rPr lang="de-DE" dirty="0"/>
              <a:t>, </a:t>
            </a:r>
            <a:r>
              <a:rPr lang="de-DE" dirty="0" err="1"/>
              <a:t>accessability</a:t>
            </a:r>
            <a:r>
              <a:rPr lang="de-DE" dirty="0"/>
              <a:t>)</a:t>
            </a:r>
          </a:p>
          <a:p>
            <a:r>
              <a:rPr lang="de-DE" dirty="0"/>
              <a:t>interoperable,  </a:t>
            </a:r>
          </a:p>
          <a:p>
            <a:r>
              <a:rPr lang="de-DE" dirty="0"/>
              <a:t>not </a:t>
            </a:r>
            <a:r>
              <a:rPr lang="de-DE" dirty="0" err="1"/>
              <a:t>standardised</a:t>
            </a:r>
            <a:r>
              <a:rPr lang="de-DE" dirty="0"/>
              <a:t> </a:t>
            </a:r>
          </a:p>
          <a:p>
            <a:r>
              <a:rPr lang="de-DE" dirty="0"/>
              <a:t>Not </a:t>
            </a:r>
            <a:r>
              <a:rPr lang="de-DE" dirty="0" err="1"/>
              <a:t>accessible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27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17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conclusion</a:t>
            </a:r>
            <a:r>
              <a:rPr lang="de-DE" dirty="0"/>
              <a:t>: </a:t>
            </a:r>
            <a:r>
              <a:rPr lang="en-GB" b="1" dirty="0"/>
              <a:t>Only few missing information requirements. BUT: Gaps and barriers mostly occur due to missing definitions of: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Accessibility e.g. Website, API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Format e.g. </a:t>
            </a:r>
            <a:r>
              <a:rPr lang="en-GB" dirty="0" err="1"/>
              <a:t>analog</a:t>
            </a:r>
            <a:r>
              <a:rPr lang="en-GB" dirty="0"/>
              <a:t> (icon, label/text) or digital (pdf, html)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Granularity e.g. specific threshold; percent, absolute, binary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Data provider, target data user</a:t>
            </a:r>
          </a:p>
          <a:p>
            <a:endParaRPr lang="de-DE" dirty="0"/>
          </a:p>
          <a:p>
            <a:pPr marL="571500" indent="-342900">
              <a:buFont typeface="+mj-lt"/>
              <a:buAutoNum type="arabicPeriod"/>
            </a:pPr>
            <a:r>
              <a:rPr lang="de-DE" b="1" dirty="0">
                <a:solidFill>
                  <a:schemeClr val="bg2"/>
                </a:solidFill>
              </a:rPr>
              <a:t>Information </a:t>
            </a:r>
            <a:r>
              <a:rPr lang="de-DE" b="1" dirty="0" err="1">
                <a:solidFill>
                  <a:schemeClr val="bg2"/>
                </a:solidFill>
              </a:rPr>
              <a:t>gap</a:t>
            </a:r>
            <a:r>
              <a:rPr lang="de-DE" b="1" dirty="0"/>
              <a:t> (not </a:t>
            </a:r>
            <a:r>
              <a:rPr lang="de-DE" b="1" dirty="0" err="1"/>
              <a:t>existing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exemptions</a:t>
            </a:r>
            <a:r>
              <a:rPr lang="de-DE" b="1" dirty="0"/>
              <a:t> in </a:t>
            </a:r>
            <a:r>
              <a:rPr lang="de-DE" b="1" dirty="0" err="1"/>
              <a:t>legis</a:t>
            </a:r>
            <a:r>
              <a:rPr lang="de-DE" b="1" dirty="0"/>
              <a:t>.)</a:t>
            </a:r>
          </a:p>
          <a:p>
            <a:pPr marL="571500" indent="-342900">
              <a:buFont typeface="+mj-lt"/>
              <a:buAutoNum type="arabicPeriod"/>
            </a:pPr>
            <a:r>
              <a:rPr lang="de-DE" b="1" dirty="0" err="1">
                <a:solidFill>
                  <a:schemeClr val="bg2"/>
                </a:solidFill>
              </a:rPr>
              <a:t>Availability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gap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/>
              <a:t>(not </a:t>
            </a:r>
            <a:r>
              <a:rPr lang="de-DE" b="1" dirty="0" err="1"/>
              <a:t>available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target</a:t>
            </a:r>
            <a:r>
              <a:rPr lang="de-DE" b="1" dirty="0"/>
              <a:t> </a:t>
            </a:r>
            <a:r>
              <a:rPr lang="de-DE" b="1" dirty="0" err="1"/>
              <a:t>stakeholder</a:t>
            </a:r>
            <a:r>
              <a:rPr lang="de-DE" b="1" dirty="0"/>
              <a:t>)</a:t>
            </a:r>
          </a:p>
          <a:p>
            <a:pPr marL="571500" indent="-342900">
              <a:buFont typeface="+mj-lt"/>
              <a:buAutoNum type="arabicPeriod"/>
            </a:pPr>
            <a:r>
              <a:rPr lang="de-DE" b="1" dirty="0">
                <a:solidFill>
                  <a:schemeClr val="bg2"/>
                </a:solidFill>
              </a:rPr>
              <a:t>Usability </a:t>
            </a:r>
            <a:r>
              <a:rPr lang="de-DE" b="1" dirty="0" err="1">
                <a:solidFill>
                  <a:schemeClr val="bg2"/>
                </a:solidFill>
              </a:rPr>
              <a:t>Barrier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/>
              <a:t>(not </a:t>
            </a:r>
            <a:r>
              <a:rPr lang="de-DE" b="1" dirty="0" err="1"/>
              <a:t>usable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target</a:t>
            </a:r>
            <a:r>
              <a:rPr lang="de-DE" b="1" dirty="0"/>
              <a:t> </a:t>
            </a:r>
            <a:r>
              <a:rPr lang="de-DE" b="1" dirty="0" err="1"/>
              <a:t>stakeholder</a:t>
            </a:r>
            <a:r>
              <a:rPr lang="de-DE" b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Accessibility</a:t>
            </a:r>
            <a:r>
              <a:rPr lang="de-DE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Granularity</a:t>
            </a:r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51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82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and </a:t>
            </a:r>
            <a:r>
              <a:rPr lang="de-DE" dirty="0" err="1"/>
              <a:t>exemptions</a:t>
            </a:r>
            <a:r>
              <a:rPr lang="de-DE" dirty="0"/>
              <a:t> </a:t>
            </a:r>
          </a:p>
          <a:p>
            <a:r>
              <a:rPr lang="de-DE" dirty="0"/>
              <a:t>Not </a:t>
            </a:r>
            <a:r>
              <a:rPr lang="de-DE" dirty="0" err="1"/>
              <a:t>available</a:t>
            </a:r>
            <a:endParaRPr lang="de-DE" dirty="0"/>
          </a:p>
          <a:p>
            <a:r>
              <a:rPr lang="de-DE" dirty="0"/>
              <a:t>Not </a:t>
            </a:r>
            <a:r>
              <a:rPr lang="de-DE" dirty="0" err="1"/>
              <a:t>usable</a:t>
            </a:r>
            <a:r>
              <a:rPr lang="de-DE" dirty="0"/>
              <a:t> (</a:t>
            </a:r>
            <a:r>
              <a:rPr lang="de-DE" dirty="0" err="1"/>
              <a:t>format</a:t>
            </a:r>
            <a:r>
              <a:rPr lang="de-DE" dirty="0"/>
              <a:t>, </a:t>
            </a:r>
            <a:r>
              <a:rPr lang="de-DE" dirty="0" err="1"/>
              <a:t>granularity</a:t>
            </a:r>
            <a:r>
              <a:rPr lang="de-DE" dirty="0"/>
              <a:t>, </a:t>
            </a:r>
            <a:r>
              <a:rPr lang="de-DE" dirty="0" err="1"/>
              <a:t>accessability</a:t>
            </a:r>
            <a:r>
              <a:rPr lang="de-DE" dirty="0"/>
              <a:t>)</a:t>
            </a:r>
          </a:p>
          <a:p>
            <a:r>
              <a:rPr lang="de-DE" dirty="0"/>
              <a:t>interoperable,  </a:t>
            </a:r>
          </a:p>
          <a:p>
            <a:r>
              <a:rPr lang="de-DE" dirty="0"/>
              <a:t>not </a:t>
            </a:r>
            <a:r>
              <a:rPr lang="de-DE" dirty="0" err="1"/>
              <a:t>standardised</a:t>
            </a:r>
            <a:r>
              <a:rPr lang="de-DE" dirty="0"/>
              <a:t> </a:t>
            </a:r>
          </a:p>
          <a:p>
            <a:r>
              <a:rPr lang="de-DE" dirty="0"/>
              <a:t>Not </a:t>
            </a:r>
            <a:r>
              <a:rPr lang="de-DE" dirty="0" err="1"/>
              <a:t>accessible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115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Material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:</a:t>
            </a:r>
          </a:p>
          <a:p>
            <a:r>
              <a:rPr lang="de-DE" dirty="0"/>
              <a:t>Legal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in REACH, Textile </a:t>
            </a:r>
            <a:r>
              <a:rPr lang="de-DE" dirty="0" err="1"/>
              <a:t>legislation</a:t>
            </a:r>
            <a:endParaRPr lang="de-DE" dirty="0"/>
          </a:p>
          <a:p>
            <a:r>
              <a:rPr lang="de-DE" dirty="0"/>
              <a:t>Most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barrier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 Treatment </a:t>
            </a:r>
            <a:r>
              <a:rPr lang="de-DE" dirty="0" err="1"/>
              <a:t>operators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accessability</a:t>
            </a:r>
            <a:r>
              <a:rPr lang="de-DE" dirty="0"/>
              <a:t> (</a:t>
            </a:r>
            <a:r>
              <a:rPr lang="de-DE" dirty="0" err="1"/>
              <a:t>platforms</a:t>
            </a:r>
            <a:r>
              <a:rPr lang="de-DE" dirty="0"/>
              <a:t>) and </a:t>
            </a:r>
            <a:r>
              <a:rPr lang="de-DE" dirty="0" err="1"/>
              <a:t>granularity</a:t>
            </a:r>
            <a:r>
              <a:rPr lang="de-DE" dirty="0"/>
              <a:t> (</a:t>
            </a:r>
            <a:r>
              <a:rPr lang="de-DE" dirty="0" err="1"/>
              <a:t>only</a:t>
            </a:r>
            <a:r>
              <a:rPr lang="de-DE" dirty="0"/>
              <a:t> material </a:t>
            </a:r>
            <a:r>
              <a:rPr lang="de-DE" dirty="0" err="1"/>
              <a:t>tresholds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exemptions</a:t>
            </a:r>
            <a:r>
              <a:rPr lang="de-DE" dirty="0"/>
              <a:t>: additives, </a:t>
            </a:r>
            <a:r>
              <a:rPr lang="de-DE" dirty="0" err="1"/>
              <a:t>impurities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Materials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inhibit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circularity</a:t>
            </a:r>
            <a:endParaRPr lang="de-DE" dirty="0"/>
          </a:p>
          <a:p>
            <a:r>
              <a:rPr lang="de-DE" dirty="0"/>
              <a:t>Not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SCIP not </a:t>
            </a:r>
            <a:r>
              <a:rPr lang="de-DE" dirty="0" err="1">
                <a:sym typeface="Wingdings" panose="05000000000000000000" pitchFamily="2" charset="2"/>
              </a:rPr>
              <a:t>complete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missing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entries</a:t>
            </a:r>
            <a:endParaRPr lang="de-DE" dirty="0"/>
          </a:p>
          <a:p>
            <a:r>
              <a:rPr lang="de-DE" dirty="0"/>
              <a:t>Not </a:t>
            </a:r>
            <a:r>
              <a:rPr lang="de-DE" dirty="0" err="1"/>
              <a:t>usable</a:t>
            </a:r>
            <a:r>
              <a:rPr lang="de-DE" dirty="0"/>
              <a:t> (</a:t>
            </a:r>
          </a:p>
          <a:p>
            <a:pPr>
              <a:buFontTx/>
              <a:buChar char="-"/>
            </a:pPr>
            <a:r>
              <a:rPr lang="de-DE" dirty="0"/>
              <a:t>Format: </a:t>
            </a:r>
            <a:r>
              <a:rPr lang="de-DE" dirty="0" err="1"/>
              <a:t>WEbiste</a:t>
            </a:r>
            <a:endParaRPr lang="de-DE" dirty="0"/>
          </a:p>
          <a:p>
            <a:pPr>
              <a:buFontTx/>
              <a:buChar char="-"/>
            </a:pPr>
            <a:r>
              <a:rPr lang="de-DE" dirty="0" err="1"/>
              <a:t>Granularity</a:t>
            </a:r>
            <a:r>
              <a:rPr lang="de-DE" dirty="0"/>
              <a:t>: </a:t>
            </a:r>
            <a:r>
              <a:rPr lang="de-DE" dirty="0" err="1"/>
              <a:t>concentration</a:t>
            </a:r>
            <a:endParaRPr lang="de-DE" dirty="0"/>
          </a:p>
          <a:p>
            <a:pPr>
              <a:buFontTx/>
              <a:buChar char="-"/>
            </a:pPr>
            <a:r>
              <a:rPr lang="de-DE" dirty="0" err="1"/>
              <a:t>Accessability</a:t>
            </a:r>
            <a:r>
              <a:rPr lang="de-DE" dirty="0"/>
              <a:t>: via API</a:t>
            </a:r>
          </a:p>
          <a:p>
            <a:r>
              <a:rPr lang="de-DE" dirty="0"/>
              <a:t>interoperable,  </a:t>
            </a:r>
          </a:p>
          <a:p>
            <a:r>
              <a:rPr lang="de-DE" dirty="0"/>
              <a:t>not </a:t>
            </a:r>
            <a:r>
              <a:rPr lang="de-DE" dirty="0" err="1"/>
              <a:t>standardised</a:t>
            </a:r>
            <a:r>
              <a:rPr lang="de-DE" dirty="0"/>
              <a:t> </a:t>
            </a:r>
          </a:p>
          <a:p>
            <a:r>
              <a:rPr lang="de-DE" dirty="0"/>
              <a:t>Not </a:t>
            </a:r>
            <a:r>
              <a:rPr lang="de-DE" dirty="0" err="1"/>
              <a:t>accessible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91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9668" y="4906417"/>
            <a:ext cx="1074843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A5E97"/>
                </a:solidFill>
              </a:defRPr>
            </a:lvl1pPr>
            <a:lvl2pPr lvl="1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9668" y="5686397"/>
            <a:ext cx="10748433" cy="25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719668" y="6135688"/>
            <a:ext cx="1074843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7459" y="0"/>
            <a:ext cx="338424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Umweltbundesamt | Für Mensch und Umwe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1771"/>
            <a:ext cx="1600200" cy="79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9446" y="860340"/>
            <a:ext cx="1042021" cy="5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4589" y="884450"/>
            <a:ext cx="2236686" cy="5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19668" y="1357313"/>
            <a:ext cx="1074843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9A5E97"/>
                </a:solidFill>
              </a:defRPr>
            </a:lvl1pPr>
            <a:lvl2pPr lvl="1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719668" y="1924051"/>
            <a:ext cx="1074843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31676" y="0"/>
            <a:ext cx="66032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9668" y="1357313"/>
            <a:ext cx="1074843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719667" y="6372225"/>
            <a:ext cx="8832851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719667" y="6557963"/>
            <a:ext cx="8832851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‹Nr.›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1850" y="1709750"/>
            <a:ext cx="10056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719667" y="6372225"/>
            <a:ext cx="8832851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19667" y="6557963"/>
            <a:ext cx="8832851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l="40477" t="69627" r="49080"/>
          <a:stretch/>
        </p:blipFill>
        <p:spPr>
          <a:xfrm>
            <a:off x="11108025" y="0"/>
            <a:ext cx="1083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719675" y="686625"/>
            <a:ext cx="9304800" cy="2852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183725" y="2049450"/>
            <a:ext cx="6172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719667" y="6372225"/>
            <a:ext cx="8832851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719667" y="6557963"/>
            <a:ext cx="8832851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‹Nr.›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en Cut">
  <p:cSld name="Golden C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4638675" y="0"/>
            <a:ext cx="7553326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04950" y="365125"/>
            <a:ext cx="41575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04950" y="1825625"/>
            <a:ext cx="3966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340100" y="6356350"/>
            <a:ext cx="8013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11252200" y="6356350"/>
            <a:ext cx="556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19668" y="1357313"/>
            <a:ext cx="1074843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3000" b="1" i="0" u="none" strike="noStrike" cap="none">
                <a:solidFill>
                  <a:srgbClr val="9A5E97"/>
                </a:solidFill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9668" y="1924051"/>
            <a:ext cx="1074843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58661" y="2959189"/>
            <a:ext cx="107484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Regulatory challenges:</a:t>
            </a:r>
            <a:br>
              <a:rPr lang="en-US" dirty="0"/>
            </a:br>
            <a:r>
              <a:rPr lang="en-US" dirty="0"/>
              <a:t>understanding the regulatory maze</a:t>
            </a:r>
            <a:endParaRPr sz="3000" b="1" dirty="0"/>
          </a:p>
        </p:txBody>
      </p:sp>
      <p:sp>
        <p:nvSpPr>
          <p:cNvPr id="65" name="Google Shape;65;p10"/>
          <p:cNvSpPr txBox="1"/>
          <p:nvPr/>
        </p:nvSpPr>
        <p:spPr>
          <a:xfrm>
            <a:off x="784325" y="3543150"/>
            <a:ext cx="7851900" cy="1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sz="2400" dirty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000" dirty="0">
                <a:solidFill>
                  <a:schemeClr val="dk1"/>
                </a:solidFill>
              </a:rPr>
              <a:t>5th March 2024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i="1" dirty="0">
                <a:solidFill>
                  <a:schemeClr val="dk1"/>
                </a:solidFill>
              </a:rPr>
              <a:t>State of play and possible future developments of </a:t>
            </a:r>
            <a:br>
              <a:rPr lang="en-US" sz="2400" i="1" dirty="0">
                <a:solidFill>
                  <a:schemeClr val="dk1"/>
                </a:solidFill>
              </a:rPr>
            </a:br>
            <a:r>
              <a:rPr lang="en-US" sz="2400" i="1" dirty="0">
                <a:solidFill>
                  <a:schemeClr val="dk1"/>
                </a:solidFill>
              </a:rPr>
              <a:t>the Digital Product Passport (DPP)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de-DE" sz="2400" dirty="0">
              <a:solidFill>
                <a:schemeClr val="dk1"/>
              </a:solidFill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000" dirty="0"/>
              <a:t>Eduard Wagner </a:t>
            </a:r>
            <a:br>
              <a:rPr lang="en-US" sz="2000" dirty="0"/>
            </a:br>
            <a:r>
              <a:rPr lang="en-US" sz="2000" dirty="0"/>
              <a:t>Fraunhofer IZM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202850" y="540925"/>
            <a:ext cx="13974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de-DE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 behalf of: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l="39501" t="69045" r="47654"/>
          <a:stretch/>
        </p:blipFill>
        <p:spPr>
          <a:xfrm>
            <a:off x="10296650" y="4887525"/>
            <a:ext cx="434675" cy="21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A0124A7-8B14-4460-AAFF-A6E8D084C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903" y="782725"/>
            <a:ext cx="610471" cy="606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2080CFC-E8EA-4A23-8A45-F732245E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PI4.0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013695-1950-4F3C-8CA7-3160EF428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4436F37B-A893-4BCA-9039-9DD99D7482F3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211413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0D39C-CF12-4CAA-A609-D650E723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and </a:t>
            </a:r>
            <a:r>
              <a:rPr lang="de-DE" dirty="0" err="1"/>
              <a:t>barriers</a:t>
            </a:r>
            <a:r>
              <a:rPr lang="de-DE" dirty="0"/>
              <a:t>: REACH Regulation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C8A3F2-D99D-45CC-B9FF-801216D213AF}"/>
              </a:ext>
            </a:extLst>
          </p:cNvPr>
          <p:cNvSpPr txBox="1"/>
          <p:nvPr/>
        </p:nvSpPr>
        <p:spPr>
          <a:xfrm>
            <a:off x="2970863" y="3990493"/>
            <a:ext cx="1187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Article</a:t>
            </a:r>
            <a:r>
              <a:rPr lang="de-DE" i="1" dirty="0"/>
              <a:t> / </a:t>
            </a:r>
            <a:r>
              <a:rPr lang="de-DE" i="1" dirty="0" err="1"/>
              <a:t>components</a:t>
            </a:r>
            <a:endParaRPr lang="en-GB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2BABD2-425F-4C15-8400-00D1DCAEDFE2}"/>
              </a:ext>
            </a:extLst>
          </p:cNvPr>
          <p:cNvSpPr txBox="1"/>
          <p:nvPr/>
        </p:nvSpPr>
        <p:spPr>
          <a:xfrm>
            <a:off x="4308003" y="3990493"/>
            <a:ext cx="88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Complex</a:t>
            </a:r>
            <a:r>
              <a:rPr lang="de-DE" i="1" dirty="0"/>
              <a:t> </a:t>
            </a:r>
            <a:r>
              <a:rPr lang="de-DE" i="1" dirty="0" err="1"/>
              <a:t>object</a:t>
            </a:r>
            <a:endParaRPr lang="en-GB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07E665-A305-4683-A718-5CF5E8BF5113}"/>
              </a:ext>
            </a:extLst>
          </p:cNvPr>
          <p:cNvSpPr txBox="1"/>
          <p:nvPr/>
        </p:nvSpPr>
        <p:spPr>
          <a:xfrm>
            <a:off x="8280647" y="3990493"/>
            <a:ext cx="134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Recycled</a:t>
            </a:r>
            <a:r>
              <a:rPr lang="de-DE" i="1" dirty="0"/>
              <a:t> material</a:t>
            </a:r>
            <a:endParaRPr lang="en-GB" i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0C2F3D-E286-4C7B-B79E-91B807FB4726}"/>
              </a:ext>
            </a:extLst>
          </p:cNvPr>
          <p:cNvSpPr txBox="1"/>
          <p:nvPr/>
        </p:nvSpPr>
        <p:spPr>
          <a:xfrm>
            <a:off x="6957860" y="3990493"/>
            <a:ext cx="126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Waste</a:t>
            </a:r>
            <a:r>
              <a:rPr lang="de-DE" i="1" dirty="0"/>
              <a:t> (</a:t>
            </a:r>
            <a:r>
              <a:rPr lang="de-DE" i="1" dirty="0" err="1"/>
              <a:t>components</a:t>
            </a:r>
            <a:r>
              <a:rPr lang="de-DE" i="1" dirty="0"/>
              <a:t>)</a:t>
            </a:r>
            <a:endParaRPr lang="en-GB" i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337D51-2241-45E1-909F-CE26314B1496}"/>
              </a:ext>
            </a:extLst>
          </p:cNvPr>
          <p:cNvSpPr txBox="1"/>
          <p:nvPr/>
        </p:nvSpPr>
        <p:spPr>
          <a:xfrm>
            <a:off x="1728148" y="3004508"/>
            <a:ext cx="12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Producer,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supplier 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74A8A0-A7DF-4CCC-8B2C-32C066868888}"/>
              </a:ext>
            </a:extLst>
          </p:cNvPr>
          <p:cNvSpPr txBox="1"/>
          <p:nvPr/>
        </p:nvSpPr>
        <p:spPr>
          <a:xfrm>
            <a:off x="5581597" y="3219951"/>
            <a:ext cx="106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Consumer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7D002B-3938-4061-A1CE-A16B262A31C6}"/>
              </a:ext>
            </a:extLst>
          </p:cNvPr>
          <p:cNvSpPr txBox="1"/>
          <p:nvPr/>
        </p:nvSpPr>
        <p:spPr>
          <a:xfrm>
            <a:off x="7074472" y="3004508"/>
            <a:ext cx="103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Collection / </a:t>
            </a:r>
            <a:r>
              <a:rPr lang="de-DE" dirty="0" err="1">
                <a:solidFill>
                  <a:schemeClr val="accent6"/>
                </a:solidFill>
              </a:rPr>
              <a:t>treatment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EB1F14-7801-4D5D-A066-9DBF020325B1}"/>
              </a:ext>
            </a:extLst>
          </p:cNvPr>
          <p:cNvSpPr txBox="1"/>
          <p:nvPr/>
        </p:nvSpPr>
        <p:spPr>
          <a:xfrm>
            <a:off x="8497907" y="3219951"/>
            <a:ext cx="91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6"/>
                </a:solidFill>
              </a:rPr>
              <a:t>Recycler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72442E8-DDED-4EF7-AB21-272652206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83" y="3737443"/>
            <a:ext cx="285487" cy="301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DA4BC-A8D6-4E96-BC22-9F224CCF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677" y="3586213"/>
            <a:ext cx="501640" cy="45273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C81D0B4F-2D60-4B85-BC1D-5A706E86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353" y="3674128"/>
            <a:ext cx="345440" cy="364816"/>
          </a:xfrm>
          <a:prstGeom prst="rect">
            <a:avLst/>
          </a:prstGeom>
        </p:spPr>
      </p:pic>
      <p:pic>
        <p:nvPicPr>
          <p:cNvPr id="19" name="Grafik 2">
            <a:extLst>
              <a:ext uri="{FF2B5EF4-FFF2-40B4-BE49-F238E27FC236}">
                <a16:creationId xmlns:a16="http://schemas.microsoft.com/office/drawing/2014/main" id="{97874276-6E09-43ED-9E83-3E99EEE7D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497" y="3658610"/>
            <a:ext cx="380228" cy="38033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7D28A0A-6DFD-473A-9A59-009EC5F48642}"/>
              </a:ext>
            </a:extLst>
          </p:cNvPr>
          <p:cNvSpPr txBox="1"/>
          <p:nvPr/>
        </p:nvSpPr>
        <p:spPr>
          <a:xfrm>
            <a:off x="1748634" y="3990493"/>
            <a:ext cx="109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Substance</a:t>
            </a:r>
            <a:r>
              <a:rPr lang="de-DE" i="1" dirty="0"/>
              <a:t>/ </a:t>
            </a:r>
            <a:r>
              <a:rPr lang="de-DE" i="1" dirty="0" err="1"/>
              <a:t>mixture</a:t>
            </a:r>
            <a:endParaRPr lang="en-GB" i="1" dirty="0"/>
          </a:p>
        </p:txBody>
      </p:sp>
      <p:pic>
        <p:nvPicPr>
          <p:cNvPr id="22" name="Grafik 2">
            <a:extLst>
              <a:ext uri="{FF2B5EF4-FFF2-40B4-BE49-F238E27FC236}">
                <a16:creationId xmlns:a16="http://schemas.microsoft.com/office/drawing/2014/main" id="{BB8A4320-F8E9-47D9-A523-8386FF130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973" y="3658610"/>
            <a:ext cx="380228" cy="38033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DB1FEB5-A0D7-41D6-BF9D-FD09E22126B5}"/>
              </a:ext>
            </a:extLst>
          </p:cNvPr>
          <p:cNvSpPr txBox="1"/>
          <p:nvPr/>
        </p:nvSpPr>
        <p:spPr>
          <a:xfrm>
            <a:off x="5702406" y="3990493"/>
            <a:ext cx="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Product</a:t>
            </a:r>
            <a:r>
              <a:rPr lang="de-DE" i="1" dirty="0"/>
              <a:t> </a:t>
            </a:r>
            <a:r>
              <a:rPr lang="de-DE" i="1" dirty="0" err="1"/>
              <a:t>unit</a:t>
            </a:r>
            <a:endParaRPr lang="en-GB" i="1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69FC4E1-08A8-4F45-9CA5-DB04BBE3B2B3}"/>
              </a:ext>
            </a:extLst>
          </p:cNvPr>
          <p:cNvGrpSpPr/>
          <p:nvPr/>
        </p:nvGrpSpPr>
        <p:grpSpPr>
          <a:xfrm>
            <a:off x="5893002" y="3603917"/>
            <a:ext cx="539345" cy="467304"/>
            <a:chOff x="6221337" y="3380529"/>
            <a:chExt cx="539345" cy="467304"/>
          </a:xfrm>
        </p:grpSpPr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A3289DDF-51DD-4B76-9799-169986ED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1337" y="3380529"/>
              <a:ext cx="490884" cy="443024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57EA699F-FBB3-497B-9F52-1A940C3A83DE}"/>
                </a:ext>
              </a:extLst>
            </p:cNvPr>
            <p:cNvSpPr txBox="1"/>
            <p:nvPr/>
          </p:nvSpPr>
          <p:spPr>
            <a:xfrm>
              <a:off x="6396940" y="3647778"/>
              <a:ext cx="3637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700" i="1" dirty="0"/>
                <a:t>ID</a:t>
              </a:r>
              <a:endParaRPr lang="en-GB" sz="700" i="1" dirty="0"/>
            </a:p>
          </p:txBody>
        </p:sp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8617B740-AFE9-4ED0-A4B6-DF68AA9B5F39}"/>
              </a:ext>
            </a:extLst>
          </p:cNvPr>
          <p:cNvSpPr/>
          <p:nvPr/>
        </p:nvSpPr>
        <p:spPr>
          <a:xfrm>
            <a:off x="531710" y="4029338"/>
            <a:ext cx="114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Hierarchy</a:t>
            </a:r>
            <a:endParaRPr lang="en-GB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76949B5-955F-4DFF-96FF-5695E4A07B3F}"/>
              </a:ext>
            </a:extLst>
          </p:cNvPr>
          <p:cNvSpPr/>
          <p:nvPr/>
        </p:nvSpPr>
        <p:spPr>
          <a:xfrm>
            <a:off x="-266122" y="3034852"/>
            <a:ext cx="200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6"/>
                </a:solidFill>
              </a:rPr>
              <a:t>Value chain Stakeholder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2A38D80-C441-43ED-AF1B-AAD24150BB24}"/>
              </a:ext>
            </a:extLst>
          </p:cNvPr>
          <p:cNvSpPr/>
          <p:nvPr/>
        </p:nvSpPr>
        <p:spPr>
          <a:xfrm>
            <a:off x="4129743" y="3219951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6"/>
                </a:solidFill>
              </a:rPr>
              <a:t>Manufacturer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2B9354D-17D4-43FD-A044-4D8E9F219868}"/>
              </a:ext>
            </a:extLst>
          </p:cNvPr>
          <p:cNvSpPr txBox="1"/>
          <p:nvPr/>
        </p:nvSpPr>
        <p:spPr>
          <a:xfrm>
            <a:off x="2960027" y="3004508"/>
            <a:ext cx="12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Producer,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supplier 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46" name="Picture 14">
            <a:extLst>
              <a:ext uri="{FF2B5EF4-FFF2-40B4-BE49-F238E27FC236}">
                <a16:creationId xmlns:a16="http://schemas.microsoft.com/office/drawing/2014/main" id="{0BEAEC78-97EE-472C-86AC-7AC6EA93D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686" y="3595328"/>
            <a:ext cx="395650" cy="357075"/>
          </a:xfrm>
          <a:prstGeom prst="rect">
            <a:avLst/>
          </a:prstGeom>
        </p:spPr>
      </p:pic>
      <p:sp>
        <p:nvSpPr>
          <p:cNvPr id="45" name="Sprechblase: rechteckig 44">
            <a:extLst>
              <a:ext uri="{FF2B5EF4-FFF2-40B4-BE49-F238E27FC236}">
                <a16:creationId xmlns:a16="http://schemas.microsoft.com/office/drawing/2014/main" id="{7226B193-15BE-4519-AD84-3A82E81DE5B1}"/>
              </a:ext>
            </a:extLst>
          </p:cNvPr>
          <p:cNvSpPr/>
          <p:nvPr/>
        </p:nvSpPr>
        <p:spPr>
          <a:xfrm>
            <a:off x="61476" y="4721297"/>
            <a:ext cx="1779484" cy="1015663"/>
          </a:xfrm>
          <a:prstGeom prst="wedgeRectCallout">
            <a:avLst>
              <a:gd name="adj1" fmla="val 47440"/>
              <a:gd name="adj2" fmla="val -11611"/>
            </a:avLst>
          </a:prstGeom>
          <a:solidFill>
            <a:srgbClr val="DDC5D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2000" rIns="0">
            <a:spAutoFit/>
          </a:bodyPr>
          <a:lstStyle/>
          <a:p>
            <a:r>
              <a:rPr lang="en-GB" sz="1200" kern="1200" dirty="0">
                <a:solidFill>
                  <a:schemeClr val="dk1"/>
                </a:solidFill>
                <a:latin typeface="+mn-lt"/>
                <a:cs typeface="Times New Roman" panose="02020603050405020304" pitchFamily="18" charset="0"/>
              </a:rPr>
              <a:t>“REACH Regulation” 1907/2006/EC:</a:t>
            </a:r>
          </a:p>
          <a:p>
            <a:r>
              <a:rPr lang="en-US" sz="1200" b="1" kern="1200" dirty="0">
                <a:cs typeface="Times New Roman" panose="02020603050405020304" pitchFamily="18" charset="0"/>
              </a:rPr>
              <a:t>Identification of articles containing SVHCs above 0.1%</a:t>
            </a:r>
            <a:endParaRPr lang="en-GB" sz="1200" b="1" kern="1200" dirty="0">
              <a:solidFill>
                <a:schemeClr val="dk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6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0D39C-CF12-4CAA-A609-D650E723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and </a:t>
            </a:r>
            <a:r>
              <a:rPr lang="de-DE" dirty="0" err="1"/>
              <a:t>barriers</a:t>
            </a:r>
            <a:r>
              <a:rPr lang="de-DE" dirty="0"/>
              <a:t>: REACH Regulation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C8A3F2-D99D-45CC-B9FF-801216D213AF}"/>
              </a:ext>
            </a:extLst>
          </p:cNvPr>
          <p:cNvSpPr txBox="1"/>
          <p:nvPr/>
        </p:nvSpPr>
        <p:spPr>
          <a:xfrm>
            <a:off x="2970863" y="3990493"/>
            <a:ext cx="1187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Article</a:t>
            </a:r>
            <a:r>
              <a:rPr lang="de-DE" i="1" dirty="0"/>
              <a:t> / </a:t>
            </a:r>
            <a:r>
              <a:rPr lang="de-DE" i="1" dirty="0" err="1"/>
              <a:t>components</a:t>
            </a:r>
            <a:endParaRPr lang="en-GB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2BABD2-425F-4C15-8400-00D1DCAEDFE2}"/>
              </a:ext>
            </a:extLst>
          </p:cNvPr>
          <p:cNvSpPr txBox="1"/>
          <p:nvPr/>
        </p:nvSpPr>
        <p:spPr>
          <a:xfrm>
            <a:off x="4308003" y="3990493"/>
            <a:ext cx="88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Complex</a:t>
            </a:r>
            <a:r>
              <a:rPr lang="de-DE" i="1" dirty="0"/>
              <a:t> </a:t>
            </a:r>
            <a:r>
              <a:rPr lang="de-DE" i="1" dirty="0" err="1"/>
              <a:t>object</a:t>
            </a:r>
            <a:endParaRPr lang="en-GB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07E665-A305-4683-A718-5CF5E8BF5113}"/>
              </a:ext>
            </a:extLst>
          </p:cNvPr>
          <p:cNvSpPr txBox="1"/>
          <p:nvPr/>
        </p:nvSpPr>
        <p:spPr>
          <a:xfrm>
            <a:off x="8280647" y="3990493"/>
            <a:ext cx="134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Recycled</a:t>
            </a:r>
            <a:r>
              <a:rPr lang="de-DE" i="1" dirty="0"/>
              <a:t> material</a:t>
            </a:r>
            <a:endParaRPr lang="en-GB" i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0C2F3D-E286-4C7B-B79E-91B807FB4726}"/>
              </a:ext>
            </a:extLst>
          </p:cNvPr>
          <p:cNvSpPr txBox="1"/>
          <p:nvPr/>
        </p:nvSpPr>
        <p:spPr>
          <a:xfrm>
            <a:off x="6957860" y="3990493"/>
            <a:ext cx="126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Waste</a:t>
            </a:r>
            <a:r>
              <a:rPr lang="de-DE" i="1" dirty="0"/>
              <a:t> (</a:t>
            </a:r>
            <a:r>
              <a:rPr lang="de-DE" i="1" dirty="0" err="1"/>
              <a:t>components</a:t>
            </a:r>
            <a:r>
              <a:rPr lang="de-DE" i="1" dirty="0"/>
              <a:t>)</a:t>
            </a:r>
            <a:endParaRPr lang="en-GB" i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337D51-2241-45E1-909F-CE26314B1496}"/>
              </a:ext>
            </a:extLst>
          </p:cNvPr>
          <p:cNvSpPr txBox="1"/>
          <p:nvPr/>
        </p:nvSpPr>
        <p:spPr>
          <a:xfrm>
            <a:off x="1728148" y="3004508"/>
            <a:ext cx="12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Producer,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supplier 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74A8A0-A7DF-4CCC-8B2C-32C066868888}"/>
              </a:ext>
            </a:extLst>
          </p:cNvPr>
          <p:cNvSpPr txBox="1"/>
          <p:nvPr/>
        </p:nvSpPr>
        <p:spPr>
          <a:xfrm>
            <a:off x="5581597" y="3219951"/>
            <a:ext cx="106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Consumer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7D002B-3938-4061-A1CE-A16B262A31C6}"/>
              </a:ext>
            </a:extLst>
          </p:cNvPr>
          <p:cNvSpPr txBox="1"/>
          <p:nvPr/>
        </p:nvSpPr>
        <p:spPr>
          <a:xfrm>
            <a:off x="7074472" y="3004508"/>
            <a:ext cx="103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Collection / </a:t>
            </a:r>
            <a:r>
              <a:rPr lang="de-DE" dirty="0" err="1">
                <a:solidFill>
                  <a:schemeClr val="accent6"/>
                </a:solidFill>
              </a:rPr>
              <a:t>treatment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EB1F14-7801-4D5D-A066-9DBF020325B1}"/>
              </a:ext>
            </a:extLst>
          </p:cNvPr>
          <p:cNvSpPr txBox="1"/>
          <p:nvPr/>
        </p:nvSpPr>
        <p:spPr>
          <a:xfrm>
            <a:off x="8497907" y="3219951"/>
            <a:ext cx="91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6"/>
                </a:solidFill>
              </a:rPr>
              <a:t>Recycler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72442E8-DDED-4EF7-AB21-272652206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83" y="3737443"/>
            <a:ext cx="285487" cy="301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DA4BC-A8D6-4E96-BC22-9F224CCF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677" y="3586213"/>
            <a:ext cx="501640" cy="45273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C81D0B4F-2D60-4B85-BC1D-5A706E86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353" y="3674128"/>
            <a:ext cx="345440" cy="364816"/>
          </a:xfrm>
          <a:prstGeom prst="rect">
            <a:avLst/>
          </a:prstGeom>
        </p:spPr>
      </p:pic>
      <p:pic>
        <p:nvPicPr>
          <p:cNvPr id="19" name="Grafik 2">
            <a:extLst>
              <a:ext uri="{FF2B5EF4-FFF2-40B4-BE49-F238E27FC236}">
                <a16:creationId xmlns:a16="http://schemas.microsoft.com/office/drawing/2014/main" id="{97874276-6E09-43ED-9E83-3E99EEE7D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497" y="3658610"/>
            <a:ext cx="380228" cy="38033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7D28A0A-6DFD-473A-9A59-009EC5F48642}"/>
              </a:ext>
            </a:extLst>
          </p:cNvPr>
          <p:cNvSpPr txBox="1"/>
          <p:nvPr/>
        </p:nvSpPr>
        <p:spPr>
          <a:xfrm>
            <a:off x="1748634" y="3990493"/>
            <a:ext cx="109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Substance</a:t>
            </a:r>
            <a:r>
              <a:rPr lang="de-DE" i="1" dirty="0"/>
              <a:t>/ </a:t>
            </a:r>
            <a:r>
              <a:rPr lang="de-DE" i="1" dirty="0" err="1"/>
              <a:t>mixture</a:t>
            </a:r>
            <a:endParaRPr lang="en-GB" i="1" dirty="0"/>
          </a:p>
        </p:txBody>
      </p:sp>
      <p:pic>
        <p:nvPicPr>
          <p:cNvPr id="22" name="Grafik 2">
            <a:extLst>
              <a:ext uri="{FF2B5EF4-FFF2-40B4-BE49-F238E27FC236}">
                <a16:creationId xmlns:a16="http://schemas.microsoft.com/office/drawing/2014/main" id="{BB8A4320-F8E9-47D9-A523-8386FF130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973" y="3658610"/>
            <a:ext cx="380228" cy="38033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DB1FEB5-A0D7-41D6-BF9D-FD09E22126B5}"/>
              </a:ext>
            </a:extLst>
          </p:cNvPr>
          <p:cNvSpPr txBox="1"/>
          <p:nvPr/>
        </p:nvSpPr>
        <p:spPr>
          <a:xfrm>
            <a:off x="5702406" y="3990493"/>
            <a:ext cx="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Product</a:t>
            </a:r>
            <a:r>
              <a:rPr lang="de-DE" i="1" dirty="0"/>
              <a:t> </a:t>
            </a:r>
            <a:r>
              <a:rPr lang="de-DE" i="1" dirty="0" err="1"/>
              <a:t>unit</a:t>
            </a:r>
            <a:endParaRPr lang="en-GB" i="1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69FC4E1-08A8-4F45-9CA5-DB04BBE3B2B3}"/>
              </a:ext>
            </a:extLst>
          </p:cNvPr>
          <p:cNvGrpSpPr/>
          <p:nvPr/>
        </p:nvGrpSpPr>
        <p:grpSpPr>
          <a:xfrm>
            <a:off x="5893002" y="3603917"/>
            <a:ext cx="539345" cy="467304"/>
            <a:chOff x="6221337" y="3380529"/>
            <a:chExt cx="539345" cy="467304"/>
          </a:xfrm>
        </p:grpSpPr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A3289DDF-51DD-4B76-9799-169986ED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1337" y="3380529"/>
              <a:ext cx="490884" cy="443024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57EA699F-FBB3-497B-9F52-1A940C3A83DE}"/>
                </a:ext>
              </a:extLst>
            </p:cNvPr>
            <p:cNvSpPr txBox="1"/>
            <p:nvPr/>
          </p:nvSpPr>
          <p:spPr>
            <a:xfrm>
              <a:off x="6396940" y="3647778"/>
              <a:ext cx="3637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700" i="1" dirty="0"/>
                <a:t>ID</a:t>
              </a:r>
              <a:endParaRPr lang="en-GB" sz="700" i="1" dirty="0"/>
            </a:p>
          </p:txBody>
        </p:sp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8617B740-AFE9-4ED0-A4B6-DF68AA9B5F39}"/>
              </a:ext>
            </a:extLst>
          </p:cNvPr>
          <p:cNvSpPr/>
          <p:nvPr/>
        </p:nvSpPr>
        <p:spPr>
          <a:xfrm>
            <a:off x="531710" y="4029338"/>
            <a:ext cx="114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Hierarchy</a:t>
            </a:r>
            <a:endParaRPr lang="en-GB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76949B5-955F-4DFF-96FF-5695E4A07B3F}"/>
              </a:ext>
            </a:extLst>
          </p:cNvPr>
          <p:cNvSpPr/>
          <p:nvPr/>
        </p:nvSpPr>
        <p:spPr>
          <a:xfrm>
            <a:off x="-266122" y="3034852"/>
            <a:ext cx="200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6"/>
                </a:solidFill>
              </a:rPr>
              <a:t>Value chain Stakeholder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2A38D80-C441-43ED-AF1B-AAD24150BB24}"/>
              </a:ext>
            </a:extLst>
          </p:cNvPr>
          <p:cNvSpPr/>
          <p:nvPr/>
        </p:nvSpPr>
        <p:spPr>
          <a:xfrm>
            <a:off x="4129743" y="3219951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6"/>
                </a:solidFill>
              </a:rPr>
              <a:t>Manufacturer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2B9354D-17D4-43FD-A044-4D8E9F219868}"/>
              </a:ext>
            </a:extLst>
          </p:cNvPr>
          <p:cNvSpPr txBox="1"/>
          <p:nvPr/>
        </p:nvSpPr>
        <p:spPr>
          <a:xfrm>
            <a:off x="2960027" y="3004508"/>
            <a:ext cx="12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Producer,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supplier 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1" name="Sprechblase: rechteckig 40">
            <a:extLst>
              <a:ext uri="{FF2B5EF4-FFF2-40B4-BE49-F238E27FC236}">
                <a16:creationId xmlns:a16="http://schemas.microsoft.com/office/drawing/2014/main" id="{AA6EA8CB-EA6A-458E-88E2-EC515542BF88}"/>
              </a:ext>
            </a:extLst>
          </p:cNvPr>
          <p:cNvSpPr/>
          <p:nvPr/>
        </p:nvSpPr>
        <p:spPr>
          <a:xfrm>
            <a:off x="61476" y="4721297"/>
            <a:ext cx="1779484" cy="1015663"/>
          </a:xfrm>
          <a:prstGeom prst="wedgeRectCallout">
            <a:avLst>
              <a:gd name="adj1" fmla="val 47440"/>
              <a:gd name="adj2" fmla="val -11611"/>
            </a:avLst>
          </a:prstGeom>
          <a:solidFill>
            <a:srgbClr val="DDC5D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2000" rIns="0">
            <a:spAutoFit/>
          </a:bodyPr>
          <a:lstStyle/>
          <a:p>
            <a:r>
              <a:rPr lang="en-GB" sz="1200" kern="1200" dirty="0">
                <a:solidFill>
                  <a:schemeClr val="dk1"/>
                </a:solidFill>
                <a:latin typeface="+mn-lt"/>
                <a:cs typeface="Times New Roman" panose="02020603050405020304" pitchFamily="18" charset="0"/>
              </a:rPr>
              <a:t>“REACH Regulation” 1907/2006/EC:</a:t>
            </a:r>
          </a:p>
          <a:p>
            <a:r>
              <a:rPr lang="en-US" sz="1200" b="1" kern="1200" dirty="0">
                <a:cs typeface="Times New Roman" panose="02020603050405020304" pitchFamily="18" charset="0"/>
              </a:rPr>
              <a:t>Identification of articles containing SVHCs above 0.1%</a:t>
            </a:r>
            <a:endParaRPr lang="en-GB" sz="1200" b="1" kern="1200" dirty="0">
              <a:solidFill>
                <a:schemeClr val="dk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6" name="Picture 14">
            <a:extLst>
              <a:ext uri="{FF2B5EF4-FFF2-40B4-BE49-F238E27FC236}">
                <a16:creationId xmlns:a16="http://schemas.microsoft.com/office/drawing/2014/main" id="{0BEAEC78-97EE-472C-86AC-7AC6EA93D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686" y="3595328"/>
            <a:ext cx="395650" cy="357075"/>
          </a:xfrm>
          <a:prstGeom prst="rect">
            <a:avLst/>
          </a:prstGeom>
        </p:spPr>
      </p:pic>
      <p:sp>
        <p:nvSpPr>
          <p:cNvPr id="47" name="Gewitterblitz 46">
            <a:extLst>
              <a:ext uri="{FF2B5EF4-FFF2-40B4-BE49-F238E27FC236}">
                <a16:creationId xmlns:a16="http://schemas.microsoft.com/office/drawing/2014/main" id="{951F56B2-54BE-4614-AB33-FB8020EED2D8}"/>
              </a:ext>
            </a:extLst>
          </p:cNvPr>
          <p:cNvSpPr/>
          <p:nvPr/>
        </p:nvSpPr>
        <p:spPr>
          <a:xfrm rot="1611525">
            <a:off x="1627711" y="4961438"/>
            <a:ext cx="230098" cy="403919"/>
          </a:xfrm>
          <a:prstGeom prst="lightningBol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7080562-B292-4DB1-82A9-DB6DDA576279}"/>
              </a:ext>
            </a:extLst>
          </p:cNvPr>
          <p:cNvSpPr/>
          <p:nvPr/>
        </p:nvSpPr>
        <p:spPr>
          <a:xfrm rot="20227613">
            <a:off x="1788755" y="4690482"/>
            <a:ext cx="1416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Information </a:t>
            </a:r>
            <a:r>
              <a:rPr lang="de-DE" dirty="0" err="1">
                <a:solidFill>
                  <a:srgbClr val="FF0000"/>
                </a:solidFill>
              </a:rPr>
              <a:t>gap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exemptions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1" name="Picture 2" descr="SCIP-Datenbank – Wikipedia">
            <a:extLst>
              <a:ext uri="{FF2B5EF4-FFF2-40B4-BE49-F238E27FC236}">
                <a16:creationId xmlns:a16="http://schemas.microsoft.com/office/drawing/2014/main" id="{F83648ED-B0EF-4782-AD19-5CC7D6C1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293" y="5334676"/>
            <a:ext cx="687149" cy="3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Gewitterblitz 56">
            <a:extLst>
              <a:ext uri="{FF2B5EF4-FFF2-40B4-BE49-F238E27FC236}">
                <a16:creationId xmlns:a16="http://schemas.microsoft.com/office/drawing/2014/main" id="{806F41E7-40A6-448D-8AC4-50AA894AD732}"/>
              </a:ext>
            </a:extLst>
          </p:cNvPr>
          <p:cNvSpPr/>
          <p:nvPr/>
        </p:nvSpPr>
        <p:spPr>
          <a:xfrm rot="1611525">
            <a:off x="5006998" y="4890925"/>
            <a:ext cx="230098" cy="403919"/>
          </a:xfrm>
          <a:prstGeom prst="lightningBol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C3FCF33C-9F75-41E1-B31A-9039CF1E9B8A}"/>
              </a:ext>
            </a:extLst>
          </p:cNvPr>
          <p:cNvSpPr/>
          <p:nvPr/>
        </p:nvSpPr>
        <p:spPr>
          <a:xfrm rot="21189319">
            <a:off x="3849738" y="5232327"/>
            <a:ext cx="2542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Usage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barriers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accessability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9" name="Gewitterblitz 58">
            <a:extLst>
              <a:ext uri="{FF2B5EF4-FFF2-40B4-BE49-F238E27FC236}">
                <a16:creationId xmlns:a16="http://schemas.microsoft.com/office/drawing/2014/main" id="{46EA2D8A-122B-4CDB-A79B-7286541F0C5D}"/>
              </a:ext>
            </a:extLst>
          </p:cNvPr>
          <p:cNvSpPr/>
          <p:nvPr/>
        </p:nvSpPr>
        <p:spPr>
          <a:xfrm rot="1611525">
            <a:off x="2021696" y="5606927"/>
            <a:ext cx="230098" cy="403919"/>
          </a:xfrm>
          <a:prstGeom prst="lightningBol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E316623-14A1-404A-9C24-FDF6EF7B7BC7}"/>
              </a:ext>
            </a:extLst>
          </p:cNvPr>
          <p:cNvSpPr/>
          <p:nvPr/>
        </p:nvSpPr>
        <p:spPr>
          <a:xfrm rot="20784722">
            <a:off x="2137276" y="5630512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Availability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gap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(not </a:t>
            </a:r>
            <a:r>
              <a:rPr lang="de-DE" dirty="0" err="1">
                <a:solidFill>
                  <a:srgbClr val="FF0000"/>
                </a:solidFill>
              </a:rPr>
              <a:t>complete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EC390F79-9B2F-41C5-ADAE-406F643E50B1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2766067" y="4794453"/>
            <a:ext cx="4032947" cy="84338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6DA7DB3D-F92D-4C69-9C1B-51E037C08F22}"/>
              </a:ext>
            </a:extLst>
          </p:cNvPr>
          <p:cNvCxnSpPr>
            <a:cxnSpLocks/>
          </p:cNvCxnSpPr>
          <p:nvPr/>
        </p:nvCxnSpPr>
        <p:spPr>
          <a:xfrm flipV="1">
            <a:off x="2843199" y="4587521"/>
            <a:ext cx="2820266" cy="80802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ewitterblitz 65">
            <a:extLst>
              <a:ext uri="{FF2B5EF4-FFF2-40B4-BE49-F238E27FC236}">
                <a16:creationId xmlns:a16="http://schemas.microsoft.com/office/drawing/2014/main" id="{B586F5C2-D85E-4E09-BA2B-832F9AB772B3}"/>
              </a:ext>
            </a:extLst>
          </p:cNvPr>
          <p:cNvSpPr/>
          <p:nvPr/>
        </p:nvSpPr>
        <p:spPr>
          <a:xfrm rot="1611525">
            <a:off x="4484269" y="4674632"/>
            <a:ext cx="230098" cy="403919"/>
          </a:xfrm>
          <a:prstGeom prst="lightningBol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6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0D39C-CF12-4CAA-A609-D650E723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57313"/>
            <a:ext cx="6288223" cy="381000"/>
          </a:xfrm>
        </p:spPr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and </a:t>
            </a:r>
            <a:r>
              <a:rPr lang="de-DE" dirty="0" err="1"/>
              <a:t>barriers</a:t>
            </a:r>
            <a:r>
              <a:rPr lang="de-DE" dirty="0"/>
              <a:t>: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legislation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C8A3F2-D99D-45CC-B9FF-801216D213AF}"/>
              </a:ext>
            </a:extLst>
          </p:cNvPr>
          <p:cNvSpPr txBox="1"/>
          <p:nvPr/>
        </p:nvSpPr>
        <p:spPr>
          <a:xfrm>
            <a:off x="2970863" y="3990493"/>
            <a:ext cx="1187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Article</a:t>
            </a:r>
            <a:r>
              <a:rPr lang="de-DE" i="1" dirty="0"/>
              <a:t> / </a:t>
            </a:r>
            <a:r>
              <a:rPr lang="de-DE" i="1" dirty="0" err="1"/>
              <a:t>components</a:t>
            </a:r>
            <a:endParaRPr lang="en-GB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2BABD2-425F-4C15-8400-00D1DCAEDFE2}"/>
              </a:ext>
            </a:extLst>
          </p:cNvPr>
          <p:cNvSpPr txBox="1"/>
          <p:nvPr/>
        </p:nvSpPr>
        <p:spPr>
          <a:xfrm>
            <a:off x="4308003" y="3990493"/>
            <a:ext cx="88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Complex</a:t>
            </a:r>
            <a:r>
              <a:rPr lang="de-DE" i="1" dirty="0"/>
              <a:t> </a:t>
            </a:r>
            <a:r>
              <a:rPr lang="de-DE" i="1" dirty="0" err="1"/>
              <a:t>object</a:t>
            </a:r>
            <a:endParaRPr lang="en-GB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07E665-A305-4683-A718-5CF5E8BF5113}"/>
              </a:ext>
            </a:extLst>
          </p:cNvPr>
          <p:cNvSpPr txBox="1"/>
          <p:nvPr/>
        </p:nvSpPr>
        <p:spPr>
          <a:xfrm>
            <a:off x="8280647" y="3990493"/>
            <a:ext cx="134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Recycled</a:t>
            </a:r>
            <a:r>
              <a:rPr lang="de-DE" i="1" dirty="0"/>
              <a:t> material</a:t>
            </a:r>
            <a:endParaRPr lang="en-GB" i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0C2F3D-E286-4C7B-B79E-91B807FB4726}"/>
              </a:ext>
            </a:extLst>
          </p:cNvPr>
          <p:cNvSpPr txBox="1"/>
          <p:nvPr/>
        </p:nvSpPr>
        <p:spPr>
          <a:xfrm>
            <a:off x="6957860" y="3990493"/>
            <a:ext cx="126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Waste</a:t>
            </a:r>
            <a:r>
              <a:rPr lang="de-DE" i="1" dirty="0"/>
              <a:t> (</a:t>
            </a:r>
            <a:r>
              <a:rPr lang="de-DE" i="1" dirty="0" err="1"/>
              <a:t>components</a:t>
            </a:r>
            <a:r>
              <a:rPr lang="de-DE" i="1" dirty="0"/>
              <a:t>)</a:t>
            </a:r>
            <a:endParaRPr lang="en-GB" i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337D51-2241-45E1-909F-CE26314B1496}"/>
              </a:ext>
            </a:extLst>
          </p:cNvPr>
          <p:cNvSpPr txBox="1"/>
          <p:nvPr/>
        </p:nvSpPr>
        <p:spPr>
          <a:xfrm>
            <a:off x="1728148" y="3004508"/>
            <a:ext cx="12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Producer,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supplier 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74A8A0-A7DF-4CCC-8B2C-32C066868888}"/>
              </a:ext>
            </a:extLst>
          </p:cNvPr>
          <p:cNvSpPr txBox="1"/>
          <p:nvPr/>
        </p:nvSpPr>
        <p:spPr>
          <a:xfrm>
            <a:off x="5581597" y="3219951"/>
            <a:ext cx="106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Consumer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7D002B-3938-4061-A1CE-A16B262A31C6}"/>
              </a:ext>
            </a:extLst>
          </p:cNvPr>
          <p:cNvSpPr txBox="1"/>
          <p:nvPr/>
        </p:nvSpPr>
        <p:spPr>
          <a:xfrm>
            <a:off x="7074472" y="3004508"/>
            <a:ext cx="103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Collection / </a:t>
            </a:r>
            <a:r>
              <a:rPr lang="de-DE" dirty="0" err="1">
                <a:solidFill>
                  <a:schemeClr val="accent6"/>
                </a:solidFill>
              </a:rPr>
              <a:t>treatment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EB1F14-7801-4D5D-A066-9DBF020325B1}"/>
              </a:ext>
            </a:extLst>
          </p:cNvPr>
          <p:cNvSpPr txBox="1"/>
          <p:nvPr/>
        </p:nvSpPr>
        <p:spPr>
          <a:xfrm>
            <a:off x="8497907" y="3219951"/>
            <a:ext cx="91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6"/>
                </a:solidFill>
              </a:rPr>
              <a:t>Recycler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72442E8-DDED-4EF7-AB21-272652206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83" y="3737443"/>
            <a:ext cx="285487" cy="301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DA4BC-A8D6-4E96-BC22-9F224CCF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677" y="3586213"/>
            <a:ext cx="501640" cy="45273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C81D0B4F-2D60-4B85-BC1D-5A706E86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353" y="3674128"/>
            <a:ext cx="345440" cy="364816"/>
          </a:xfrm>
          <a:prstGeom prst="rect">
            <a:avLst/>
          </a:prstGeom>
        </p:spPr>
      </p:pic>
      <p:pic>
        <p:nvPicPr>
          <p:cNvPr id="19" name="Grafik 2">
            <a:extLst>
              <a:ext uri="{FF2B5EF4-FFF2-40B4-BE49-F238E27FC236}">
                <a16:creationId xmlns:a16="http://schemas.microsoft.com/office/drawing/2014/main" id="{97874276-6E09-43ED-9E83-3E99EEE7D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497" y="3658610"/>
            <a:ext cx="380228" cy="38033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7D28A0A-6DFD-473A-9A59-009EC5F48642}"/>
              </a:ext>
            </a:extLst>
          </p:cNvPr>
          <p:cNvSpPr txBox="1"/>
          <p:nvPr/>
        </p:nvSpPr>
        <p:spPr>
          <a:xfrm>
            <a:off x="1748634" y="3990493"/>
            <a:ext cx="109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Substance</a:t>
            </a:r>
            <a:r>
              <a:rPr lang="de-DE" i="1" dirty="0"/>
              <a:t>/ </a:t>
            </a:r>
            <a:r>
              <a:rPr lang="de-DE" i="1" dirty="0" err="1"/>
              <a:t>mixture</a:t>
            </a:r>
            <a:endParaRPr lang="en-GB" i="1" dirty="0"/>
          </a:p>
        </p:txBody>
      </p:sp>
      <p:pic>
        <p:nvPicPr>
          <p:cNvPr id="22" name="Grafik 2">
            <a:extLst>
              <a:ext uri="{FF2B5EF4-FFF2-40B4-BE49-F238E27FC236}">
                <a16:creationId xmlns:a16="http://schemas.microsoft.com/office/drawing/2014/main" id="{BB8A4320-F8E9-47D9-A523-8386FF130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973" y="3658610"/>
            <a:ext cx="380228" cy="38033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DB1FEB5-A0D7-41D6-BF9D-FD09E22126B5}"/>
              </a:ext>
            </a:extLst>
          </p:cNvPr>
          <p:cNvSpPr txBox="1"/>
          <p:nvPr/>
        </p:nvSpPr>
        <p:spPr>
          <a:xfrm>
            <a:off x="5702406" y="3990493"/>
            <a:ext cx="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Product</a:t>
            </a:r>
            <a:r>
              <a:rPr lang="de-DE" i="1" dirty="0"/>
              <a:t> </a:t>
            </a:r>
            <a:r>
              <a:rPr lang="de-DE" i="1" dirty="0" err="1"/>
              <a:t>unit</a:t>
            </a:r>
            <a:endParaRPr lang="en-GB" i="1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69FC4E1-08A8-4F45-9CA5-DB04BBE3B2B3}"/>
              </a:ext>
            </a:extLst>
          </p:cNvPr>
          <p:cNvGrpSpPr/>
          <p:nvPr/>
        </p:nvGrpSpPr>
        <p:grpSpPr>
          <a:xfrm>
            <a:off x="5893002" y="3603917"/>
            <a:ext cx="539345" cy="467304"/>
            <a:chOff x="6221337" y="3380529"/>
            <a:chExt cx="539345" cy="467304"/>
          </a:xfrm>
        </p:grpSpPr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A3289DDF-51DD-4B76-9799-169986ED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1337" y="3380529"/>
              <a:ext cx="490884" cy="443024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57EA699F-FBB3-497B-9F52-1A940C3A83DE}"/>
                </a:ext>
              </a:extLst>
            </p:cNvPr>
            <p:cNvSpPr txBox="1"/>
            <p:nvPr/>
          </p:nvSpPr>
          <p:spPr>
            <a:xfrm>
              <a:off x="6396940" y="3647778"/>
              <a:ext cx="3637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700" i="1" dirty="0"/>
                <a:t>ID</a:t>
              </a:r>
              <a:endParaRPr lang="en-GB" sz="700" i="1" dirty="0"/>
            </a:p>
          </p:txBody>
        </p:sp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8617B740-AFE9-4ED0-A4B6-DF68AA9B5F39}"/>
              </a:ext>
            </a:extLst>
          </p:cNvPr>
          <p:cNvSpPr/>
          <p:nvPr/>
        </p:nvSpPr>
        <p:spPr>
          <a:xfrm>
            <a:off x="531710" y="4029338"/>
            <a:ext cx="114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Hierarchy</a:t>
            </a:r>
            <a:endParaRPr lang="en-GB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76949B5-955F-4DFF-96FF-5695E4A07B3F}"/>
              </a:ext>
            </a:extLst>
          </p:cNvPr>
          <p:cNvSpPr/>
          <p:nvPr/>
        </p:nvSpPr>
        <p:spPr>
          <a:xfrm>
            <a:off x="-266122" y="3034852"/>
            <a:ext cx="200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6"/>
                </a:solidFill>
              </a:rPr>
              <a:t>Value chain Stakeholder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2A38D80-C441-43ED-AF1B-AAD24150BB24}"/>
              </a:ext>
            </a:extLst>
          </p:cNvPr>
          <p:cNvSpPr/>
          <p:nvPr/>
        </p:nvSpPr>
        <p:spPr>
          <a:xfrm>
            <a:off x="4129743" y="3219951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6"/>
                </a:solidFill>
              </a:rPr>
              <a:t>Manufacturer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2B9354D-17D4-43FD-A044-4D8E9F219868}"/>
              </a:ext>
            </a:extLst>
          </p:cNvPr>
          <p:cNvSpPr txBox="1"/>
          <p:nvPr/>
        </p:nvSpPr>
        <p:spPr>
          <a:xfrm>
            <a:off x="2960027" y="3004508"/>
            <a:ext cx="12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Producer,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supplier 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46" name="Picture 14">
            <a:extLst>
              <a:ext uri="{FF2B5EF4-FFF2-40B4-BE49-F238E27FC236}">
                <a16:creationId xmlns:a16="http://schemas.microsoft.com/office/drawing/2014/main" id="{0BEAEC78-97EE-472C-86AC-7AC6EA93D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686" y="3595328"/>
            <a:ext cx="395650" cy="357075"/>
          </a:xfrm>
          <a:prstGeom prst="rect">
            <a:avLst/>
          </a:prstGeom>
        </p:spPr>
      </p:pic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BAFC765E-5736-4BC1-BA2D-8F3A3F76207D}"/>
              </a:ext>
            </a:extLst>
          </p:cNvPr>
          <p:cNvCxnSpPr>
            <a:cxnSpLocks/>
          </p:cNvCxnSpPr>
          <p:nvPr/>
        </p:nvCxnSpPr>
        <p:spPr>
          <a:xfrm>
            <a:off x="6087214" y="2751851"/>
            <a:ext cx="0" cy="441994"/>
          </a:xfrm>
          <a:prstGeom prst="straightConnector1">
            <a:avLst/>
          </a:prstGeom>
          <a:ln w="9525">
            <a:solidFill>
              <a:schemeClr val="bg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10" descr="Ein Bild, das Text, Screenshot, Schrift, Design enthält.&#10;&#10;Beschreibung automatisch generiert.">
            <a:extLst>
              <a:ext uri="{FF2B5EF4-FFF2-40B4-BE49-F238E27FC236}">
                <a16:creationId xmlns:a16="http://schemas.microsoft.com/office/drawing/2014/main" id="{6C4FC715-D4A3-40BE-B13C-12D2338D5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260" y="1862138"/>
            <a:ext cx="483112" cy="896507"/>
          </a:xfrm>
          <a:prstGeom prst="rect">
            <a:avLst/>
          </a:prstGeom>
        </p:spPr>
      </p:pic>
      <p:pic>
        <p:nvPicPr>
          <p:cNvPr id="44" name="Picture 8" descr="Waste Electrical and Electronic Equipment Directive - Wikipedia">
            <a:extLst>
              <a:ext uri="{FF2B5EF4-FFF2-40B4-BE49-F238E27FC236}">
                <a16:creationId xmlns:a16="http://schemas.microsoft.com/office/drawing/2014/main" id="{5F87B882-108C-4C4A-95C1-8BD5C67C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87" y="1962019"/>
            <a:ext cx="461266" cy="6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ewitterblitz 44">
            <a:extLst>
              <a:ext uri="{FF2B5EF4-FFF2-40B4-BE49-F238E27FC236}">
                <a16:creationId xmlns:a16="http://schemas.microsoft.com/office/drawing/2014/main" id="{C04C5819-E607-4359-BF03-5B981FDEECB8}"/>
              </a:ext>
            </a:extLst>
          </p:cNvPr>
          <p:cNvSpPr/>
          <p:nvPr/>
        </p:nvSpPr>
        <p:spPr>
          <a:xfrm rot="1611525">
            <a:off x="6100691" y="2757799"/>
            <a:ext cx="230098" cy="403919"/>
          </a:xfrm>
          <a:prstGeom prst="lightningBol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05C8D303-B98B-41B3-BB4F-FE77AF532761}"/>
              </a:ext>
            </a:extLst>
          </p:cNvPr>
          <p:cNvSpPr/>
          <p:nvPr/>
        </p:nvSpPr>
        <p:spPr>
          <a:xfrm rot="21189319">
            <a:off x="6237327" y="2735248"/>
            <a:ext cx="1432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Usage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barrier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format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0" name="Sprechblase: rechteckig 49">
            <a:extLst>
              <a:ext uri="{FF2B5EF4-FFF2-40B4-BE49-F238E27FC236}">
                <a16:creationId xmlns:a16="http://schemas.microsoft.com/office/drawing/2014/main" id="{CD5798CF-170A-4377-8208-1AB294520CC9}"/>
              </a:ext>
            </a:extLst>
          </p:cNvPr>
          <p:cNvSpPr/>
          <p:nvPr/>
        </p:nvSpPr>
        <p:spPr>
          <a:xfrm>
            <a:off x="7048153" y="1205318"/>
            <a:ext cx="3170376" cy="646331"/>
          </a:xfrm>
          <a:prstGeom prst="wedgeRectCallout">
            <a:avLst>
              <a:gd name="adj1" fmla="val -31822"/>
              <a:gd name="adj2" fmla="val 47000"/>
            </a:avLst>
          </a:prstGeom>
          <a:solidFill>
            <a:srgbClr val="DDC5D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„Energy </a:t>
            </a:r>
            <a:r>
              <a:rPr lang="de-DE" sz="1200" dirty="0" err="1"/>
              <a:t>Labelling</a:t>
            </a:r>
            <a:r>
              <a:rPr lang="de-DE" sz="1200" dirty="0"/>
              <a:t> </a:t>
            </a:r>
            <a:r>
              <a:rPr lang="de-DE" sz="1200" dirty="0" err="1"/>
              <a:t>Directive</a:t>
            </a:r>
            <a:r>
              <a:rPr lang="de-DE" sz="1200" dirty="0"/>
              <a:t>“ 92/75/EC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“</a:t>
            </a:r>
            <a:r>
              <a:rPr lang="en-GB" sz="1200" dirty="0" err="1"/>
              <a:t>Ecodesign</a:t>
            </a:r>
            <a:r>
              <a:rPr lang="en-GB" sz="1200" dirty="0"/>
              <a:t> Directive” 2009/125/EC 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“Textile Regulation” 1007/2011/EU</a:t>
            </a:r>
            <a:endParaRPr lang="de-DE" sz="1200" dirty="0"/>
          </a:p>
        </p:txBody>
      </p:sp>
      <p:pic>
        <p:nvPicPr>
          <p:cNvPr id="55" name="Picture 2" descr="Fabric tags | Fabric labels printing service in Pakistan">
            <a:extLst>
              <a:ext uri="{FF2B5EF4-FFF2-40B4-BE49-F238E27FC236}">
                <a16:creationId xmlns:a16="http://schemas.microsoft.com/office/drawing/2014/main" id="{6C770757-0F52-4671-880B-4084EAF93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10508" r="2152" b="15887"/>
          <a:stretch/>
        </p:blipFill>
        <p:spPr bwMode="auto">
          <a:xfrm>
            <a:off x="7500270" y="1914700"/>
            <a:ext cx="1078543" cy="85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Gewitterblitz 55">
            <a:extLst>
              <a:ext uri="{FF2B5EF4-FFF2-40B4-BE49-F238E27FC236}">
                <a16:creationId xmlns:a16="http://schemas.microsoft.com/office/drawing/2014/main" id="{56817800-BCF5-4480-8760-73765E94B28F}"/>
              </a:ext>
            </a:extLst>
          </p:cNvPr>
          <p:cNvSpPr/>
          <p:nvPr/>
        </p:nvSpPr>
        <p:spPr>
          <a:xfrm rot="1611525">
            <a:off x="9864793" y="1529969"/>
            <a:ext cx="184894" cy="324567"/>
          </a:xfrm>
          <a:prstGeom prst="lightningBol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C2675F3C-7698-49BD-87AF-CA6DB1B0C79D}"/>
              </a:ext>
            </a:extLst>
          </p:cNvPr>
          <p:cNvSpPr/>
          <p:nvPr/>
        </p:nvSpPr>
        <p:spPr>
          <a:xfrm rot="20852623">
            <a:off x="9985683" y="1428953"/>
            <a:ext cx="1549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Information </a:t>
            </a:r>
            <a:r>
              <a:rPr lang="de-DE" dirty="0" err="1">
                <a:solidFill>
                  <a:srgbClr val="FF0000"/>
                </a:solidFill>
              </a:rPr>
              <a:t>gaps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exemptions</a:t>
            </a:r>
            <a:r>
              <a:rPr lang="de-DE" dirty="0">
                <a:solidFill>
                  <a:srgbClr val="FF0000"/>
                </a:solidFill>
              </a:rPr>
              <a:t>) </a:t>
            </a:r>
          </a:p>
        </p:txBody>
      </p:sp>
      <p:pic>
        <p:nvPicPr>
          <p:cNvPr id="64" name="Picture 12" descr="EU-Kommission plant neues Label für Handys und Tablets | Netzwoche">
            <a:extLst>
              <a:ext uri="{FF2B5EF4-FFF2-40B4-BE49-F238E27FC236}">
                <a16:creationId xmlns:a16="http://schemas.microsoft.com/office/drawing/2014/main" id="{B551F91D-7EA1-4273-84ED-D8CC354FC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65415" r="52456" b="17774"/>
          <a:stretch/>
        </p:blipFill>
        <p:spPr bwMode="auto">
          <a:xfrm>
            <a:off x="6187481" y="996251"/>
            <a:ext cx="847066" cy="9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28A174C9-4D07-4297-9AED-0C268A1F2A8E}"/>
              </a:ext>
            </a:extLst>
          </p:cNvPr>
          <p:cNvCxnSpPr>
            <a:cxnSpLocks/>
          </p:cNvCxnSpPr>
          <p:nvPr/>
        </p:nvCxnSpPr>
        <p:spPr>
          <a:xfrm flipH="1">
            <a:off x="7722400" y="1862138"/>
            <a:ext cx="2079047" cy="1117504"/>
          </a:xfrm>
          <a:prstGeom prst="straightConnector1">
            <a:avLst/>
          </a:prstGeom>
          <a:ln w="9525">
            <a:solidFill>
              <a:schemeClr val="bg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10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prechblase: rechteckig 49">
            <a:extLst>
              <a:ext uri="{FF2B5EF4-FFF2-40B4-BE49-F238E27FC236}">
                <a16:creationId xmlns:a16="http://schemas.microsoft.com/office/drawing/2014/main" id="{CD5798CF-170A-4377-8208-1AB294520CC9}"/>
              </a:ext>
            </a:extLst>
          </p:cNvPr>
          <p:cNvSpPr/>
          <p:nvPr/>
        </p:nvSpPr>
        <p:spPr>
          <a:xfrm>
            <a:off x="7048153" y="1205318"/>
            <a:ext cx="3170376" cy="646331"/>
          </a:xfrm>
          <a:prstGeom prst="wedgeRectCallout">
            <a:avLst>
              <a:gd name="adj1" fmla="val -31822"/>
              <a:gd name="adj2" fmla="val 47000"/>
            </a:avLst>
          </a:prstGeom>
          <a:solidFill>
            <a:srgbClr val="DDC5D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„Energy </a:t>
            </a:r>
            <a:r>
              <a:rPr lang="de-DE" sz="1200" dirty="0" err="1"/>
              <a:t>Labelling</a:t>
            </a:r>
            <a:r>
              <a:rPr lang="de-DE" sz="1200" dirty="0"/>
              <a:t> </a:t>
            </a:r>
            <a:r>
              <a:rPr lang="de-DE" sz="1200" dirty="0" err="1"/>
              <a:t>Directive</a:t>
            </a:r>
            <a:r>
              <a:rPr lang="de-DE" sz="1200" dirty="0"/>
              <a:t>“ 92/75/EC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“</a:t>
            </a:r>
            <a:r>
              <a:rPr lang="en-GB" sz="1200" dirty="0" err="1"/>
              <a:t>Ecodesign</a:t>
            </a:r>
            <a:r>
              <a:rPr lang="en-GB" sz="1200" dirty="0"/>
              <a:t> Directive” 2009/125/EC 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“Textile Regulation” 1007/2011/EU</a:t>
            </a:r>
            <a:endParaRPr lang="de-DE" sz="1200" dirty="0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BAFC765E-5736-4BC1-BA2D-8F3A3F76207D}"/>
              </a:ext>
            </a:extLst>
          </p:cNvPr>
          <p:cNvCxnSpPr>
            <a:cxnSpLocks/>
          </p:cNvCxnSpPr>
          <p:nvPr/>
        </p:nvCxnSpPr>
        <p:spPr>
          <a:xfrm flipH="1">
            <a:off x="6950643" y="1547813"/>
            <a:ext cx="450325" cy="1583389"/>
          </a:xfrm>
          <a:prstGeom prst="straightConnector1">
            <a:avLst/>
          </a:prstGeom>
          <a:ln w="9525">
            <a:solidFill>
              <a:schemeClr val="bg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EB0D39C-CF12-4CAA-A609-D650E723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57313"/>
            <a:ext cx="6288223" cy="381000"/>
          </a:xfrm>
        </p:spPr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 and </a:t>
            </a:r>
            <a:r>
              <a:rPr lang="de-DE" dirty="0" err="1"/>
              <a:t>barriers</a:t>
            </a:r>
            <a:r>
              <a:rPr lang="de-DE" dirty="0"/>
              <a:t>: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legislation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C8A3F2-D99D-45CC-B9FF-801216D213AF}"/>
              </a:ext>
            </a:extLst>
          </p:cNvPr>
          <p:cNvSpPr txBox="1"/>
          <p:nvPr/>
        </p:nvSpPr>
        <p:spPr>
          <a:xfrm>
            <a:off x="2970863" y="3990493"/>
            <a:ext cx="1187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Article</a:t>
            </a:r>
            <a:r>
              <a:rPr lang="de-DE" i="1" dirty="0"/>
              <a:t> / </a:t>
            </a:r>
            <a:r>
              <a:rPr lang="de-DE" i="1" dirty="0" err="1"/>
              <a:t>components</a:t>
            </a:r>
            <a:endParaRPr lang="en-GB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2BABD2-425F-4C15-8400-00D1DCAEDFE2}"/>
              </a:ext>
            </a:extLst>
          </p:cNvPr>
          <p:cNvSpPr txBox="1"/>
          <p:nvPr/>
        </p:nvSpPr>
        <p:spPr>
          <a:xfrm>
            <a:off x="4308003" y="3990493"/>
            <a:ext cx="88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Complex</a:t>
            </a:r>
            <a:r>
              <a:rPr lang="de-DE" i="1" dirty="0"/>
              <a:t> </a:t>
            </a:r>
            <a:r>
              <a:rPr lang="de-DE" i="1" dirty="0" err="1"/>
              <a:t>object</a:t>
            </a:r>
            <a:endParaRPr lang="en-GB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07E665-A305-4683-A718-5CF5E8BF5113}"/>
              </a:ext>
            </a:extLst>
          </p:cNvPr>
          <p:cNvSpPr txBox="1"/>
          <p:nvPr/>
        </p:nvSpPr>
        <p:spPr>
          <a:xfrm>
            <a:off x="8280647" y="3990493"/>
            <a:ext cx="134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Recycled</a:t>
            </a:r>
            <a:r>
              <a:rPr lang="de-DE" i="1" dirty="0"/>
              <a:t> material</a:t>
            </a:r>
            <a:endParaRPr lang="en-GB" i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0C2F3D-E286-4C7B-B79E-91B807FB4726}"/>
              </a:ext>
            </a:extLst>
          </p:cNvPr>
          <p:cNvSpPr txBox="1"/>
          <p:nvPr/>
        </p:nvSpPr>
        <p:spPr>
          <a:xfrm>
            <a:off x="6957860" y="3990493"/>
            <a:ext cx="126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Waste</a:t>
            </a:r>
            <a:r>
              <a:rPr lang="de-DE" i="1" dirty="0"/>
              <a:t> (</a:t>
            </a:r>
            <a:r>
              <a:rPr lang="de-DE" i="1" dirty="0" err="1"/>
              <a:t>components</a:t>
            </a:r>
            <a:r>
              <a:rPr lang="de-DE" i="1" dirty="0"/>
              <a:t>)</a:t>
            </a:r>
            <a:endParaRPr lang="en-GB" i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337D51-2241-45E1-909F-CE26314B1496}"/>
              </a:ext>
            </a:extLst>
          </p:cNvPr>
          <p:cNvSpPr txBox="1"/>
          <p:nvPr/>
        </p:nvSpPr>
        <p:spPr>
          <a:xfrm>
            <a:off x="1728148" y="3004508"/>
            <a:ext cx="12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Producer,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supplier 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74A8A0-A7DF-4CCC-8B2C-32C066868888}"/>
              </a:ext>
            </a:extLst>
          </p:cNvPr>
          <p:cNvSpPr txBox="1"/>
          <p:nvPr/>
        </p:nvSpPr>
        <p:spPr>
          <a:xfrm>
            <a:off x="5581597" y="3219951"/>
            <a:ext cx="106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Consumer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7D002B-3938-4061-A1CE-A16B262A31C6}"/>
              </a:ext>
            </a:extLst>
          </p:cNvPr>
          <p:cNvSpPr txBox="1"/>
          <p:nvPr/>
        </p:nvSpPr>
        <p:spPr>
          <a:xfrm>
            <a:off x="7074472" y="3004508"/>
            <a:ext cx="103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Collection / </a:t>
            </a:r>
            <a:r>
              <a:rPr lang="de-DE" dirty="0" err="1">
                <a:solidFill>
                  <a:schemeClr val="accent6"/>
                </a:solidFill>
              </a:rPr>
              <a:t>treatment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EB1F14-7801-4D5D-A066-9DBF020325B1}"/>
              </a:ext>
            </a:extLst>
          </p:cNvPr>
          <p:cNvSpPr txBox="1"/>
          <p:nvPr/>
        </p:nvSpPr>
        <p:spPr>
          <a:xfrm>
            <a:off x="8497907" y="3219951"/>
            <a:ext cx="91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6"/>
                </a:solidFill>
              </a:rPr>
              <a:t>Recycler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72442E8-DDED-4EF7-AB21-272652206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83" y="3737443"/>
            <a:ext cx="285487" cy="301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DA4BC-A8D6-4E96-BC22-9F224CCF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677" y="3586213"/>
            <a:ext cx="501640" cy="45273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C81D0B4F-2D60-4B85-BC1D-5A706E86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353" y="3674128"/>
            <a:ext cx="345440" cy="364816"/>
          </a:xfrm>
          <a:prstGeom prst="rect">
            <a:avLst/>
          </a:prstGeom>
        </p:spPr>
      </p:pic>
      <p:pic>
        <p:nvPicPr>
          <p:cNvPr id="19" name="Grafik 2">
            <a:extLst>
              <a:ext uri="{FF2B5EF4-FFF2-40B4-BE49-F238E27FC236}">
                <a16:creationId xmlns:a16="http://schemas.microsoft.com/office/drawing/2014/main" id="{97874276-6E09-43ED-9E83-3E99EEE7D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497" y="3658610"/>
            <a:ext cx="380228" cy="38033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7D28A0A-6DFD-473A-9A59-009EC5F48642}"/>
              </a:ext>
            </a:extLst>
          </p:cNvPr>
          <p:cNvSpPr txBox="1"/>
          <p:nvPr/>
        </p:nvSpPr>
        <p:spPr>
          <a:xfrm>
            <a:off x="1748634" y="3990493"/>
            <a:ext cx="109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Substance</a:t>
            </a:r>
            <a:r>
              <a:rPr lang="de-DE" i="1" dirty="0"/>
              <a:t>/ </a:t>
            </a:r>
            <a:r>
              <a:rPr lang="de-DE" i="1" dirty="0" err="1"/>
              <a:t>mixture</a:t>
            </a:r>
            <a:endParaRPr lang="en-GB" i="1" dirty="0"/>
          </a:p>
        </p:txBody>
      </p:sp>
      <p:pic>
        <p:nvPicPr>
          <p:cNvPr id="22" name="Grafik 2">
            <a:extLst>
              <a:ext uri="{FF2B5EF4-FFF2-40B4-BE49-F238E27FC236}">
                <a16:creationId xmlns:a16="http://schemas.microsoft.com/office/drawing/2014/main" id="{BB8A4320-F8E9-47D9-A523-8386FF130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973" y="3658610"/>
            <a:ext cx="380228" cy="38033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DB1FEB5-A0D7-41D6-BF9D-FD09E22126B5}"/>
              </a:ext>
            </a:extLst>
          </p:cNvPr>
          <p:cNvSpPr txBox="1"/>
          <p:nvPr/>
        </p:nvSpPr>
        <p:spPr>
          <a:xfrm>
            <a:off x="5702406" y="3990493"/>
            <a:ext cx="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Product</a:t>
            </a:r>
            <a:r>
              <a:rPr lang="de-DE" i="1" dirty="0"/>
              <a:t> </a:t>
            </a:r>
            <a:r>
              <a:rPr lang="de-DE" i="1" dirty="0" err="1"/>
              <a:t>unit</a:t>
            </a:r>
            <a:endParaRPr lang="en-GB" i="1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69FC4E1-08A8-4F45-9CA5-DB04BBE3B2B3}"/>
              </a:ext>
            </a:extLst>
          </p:cNvPr>
          <p:cNvGrpSpPr/>
          <p:nvPr/>
        </p:nvGrpSpPr>
        <p:grpSpPr>
          <a:xfrm>
            <a:off x="5893002" y="3603917"/>
            <a:ext cx="539345" cy="467304"/>
            <a:chOff x="6221337" y="3380529"/>
            <a:chExt cx="539345" cy="467304"/>
          </a:xfrm>
        </p:grpSpPr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A3289DDF-51DD-4B76-9799-169986ED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1337" y="3380529"/>
              <a:ext cx="490884" cy="443024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57EA699F-FBB3-497B-9F52-1A940C3A83DE}"/>
                </a:ext>
              </a:extLst>
            </p:cNvPr>
            <p:cNvSpPr txBox="1"/>
            <p:nvPr/>
          </p:nvSpPr>
          <p:spPr>
            <a:xfrm>
              <a:off x="6396940" y="3647778"/>
              <a:ext cx="3637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700" i="1" dirty="0"/>
                <a:t>ID</a:t>
              </a:r>
              <a:endParaRPr lang="en-GB" sz="700" i="1" dirty="0"/>
            </a:p>
          </p:txBody>
        </p:sp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8617B740-AFE9-4ED0-A4B6-DF68AA9B5F39}"/>
              </a:ext>
            </a:extLst>
          </p:cNvPr>
          <p:cNvSpPr/>
          <p:nvPr/>
        </p:nvSpPr>
        <p:spPr>
          <a:xfrm>
            <a:off x="531710" y="4029338"/>
            <a:ext cx="114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Hierarchy</a:t>
            </a:r>
            <a:endParaRPr lang="en-GB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76949B5-955F-4DFF-96FF-5695E4A07B3F}"/>
              </a:ext>
            </a:extLst>
          </p:cNvPr>
          <p:cNvSpPr/>
          <p:nvPr/>
        </p:nvSpPr>
        <p:spPr>
          <a:xfrm>
            <a:off x="-266122" y="3034852"/>
            <a:ext cx="200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6"/>
                </a:solidFill>
              </a:rPr>
              <a:t>Value chain Stakeholder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2A38D80-C441-43ED-AF1B-AAD24150BB24}"/>
              </a:ext>
            </a:extLst>
          </p:cNvPr>
          <p:cNvSpPr/>
          <p:nvPr/>
        </p:nvSpPr>
        <p:spPr>
          <a:xfrm>
            <a:off x="4129743" y="3219951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6"/>
                </a:solidFill>
              </a:rPr>
              <a:t>Manufacturer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2B9354D-17D4-43FD-A044-4D8E9F219868}"/>
              </a:ext>
            </a:extLst>
          </p:cNvPr>
          <p:cNvSpPr txBox="1"/>
          <p:nvPr/>
        </p:nvSpPr>
        <p:spPr>
          <a:xfrm>
            <a:off x="2960027" y="3004508"/>
            <a:ext cx="12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Producer,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supplier 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46" name="Picture 14">
            <a:extLst>
              <a:ext uri="{FF2B5EF4-FFF2-40B4-BE49-F238E27FC236}">
                <a16:creationId xmlns:a16="http://schemas.microsoft.com/office/drawing/2014/main" id="{0BEAEC78-97EE-472C-86AC-7AC6EA93D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686" y="3595328"/>
            <a:ext cx="395650" cy="357075"/>
          </a:xfrm>
          <a:prstGeom prst="rect">
            <a:avLst/>
          </a:prstGeom>
        </p:spPr>
      </p:pic>
      <p:sp>
        <p:nvSpPr>
          <p:cNvPr id="45" name="Gewitterblitz 44">
            <a:extLst>
              <a:ext uri="{FF2B5EF4-FFF2-40B4-BE49-F238E27FC236}">
                <a16:creationId xmlns:a16="http://schemas.microsoft.com/office/drawing/2014/main" id="{C04C5819-E607-4359-BF03-5B981FDEECB8}"/>
              </a:ext>
            </a:extLst>
          </p:cNvPr>
          <p:cNvSpPr/>
          <p:nvPr/>
        </p:nvSpPr>
        <p:spPr>
          <a:xfrm rot="1611525">
            <a:off x="6641712" y="2719400"/>
            <a:ext cx="230098" cy="403919"/>
          </a:xfrm>
          <a:prstGeom prst="lightningBol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05C8D303-B98B-41B3-BB4F-FE77AF532761}"/>
              </a:ext>
            </a:extLst>
          </p:cNvPr>
          <p:cNvSpPr/>
          <p:nvPr/>
        </p:nvSpPr>
        <p:spPr>
          <a:xfrm rot="21189319">
            <a:off x="4758261" y="2504854"/>
            <a:ext cx="2452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Usage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barrier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accessability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6" name="Gewitterblitz 55">
            <a:extLst>
              <a:ext uri="{FF2B5EF4-FFF2-40B4-BE49-F238E27FC236}">
                <a16:creationId xmlns:a16="http://schemas.microsoft.com/office/drawing/2014/main" id="{56817800-BCF5-4480-8760-73765E94B28F}"/>
              </a:ext>
            </a:extLst>
          </p:cNvPr>
          <p:cNvSpPr/>
          <p:nvPr/>
        </p:nvSpPr>
        <p:spPr>
          <a:xfrm rot="1611525">
            <a:off x="9864793" y="1529969"/>
            <a:ext cx="184894" cy="324567"/>
          </a:xfrm>
          <a:prstGeom prst="lightningBol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C2675F3C-7698-49BD-87AF-CA6DB1B0C79D}"/>
              </a:ext>
            </a:extLst>
          </p:cNvPr>
          <p:cNvSpPr/>
          <p:nvPr/>
        </p:nvSpPr>
        <p:spPr>
          <a:xfrm rot="20852623">
            <a:off x="9985683" y="1428953"/>
            <a:ext cx="1549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Information </a:t>
            </a:r>
            <a:r>
              <a:rPr lang="de-DE" dirty="0" err="1">
                <a:solidFill>
                  <a:srgbClr val="FF0000"/>
                </a:solidFill>
              </a:rPr>
              <a:t>gaps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exemptions</a:t>
            </a:r>
            <a:r>
              <a:rPr lang="de-DE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7D5DAD5-12E4-4697-B9D7-7927021A1DF4}"/>
              </a:ext>
            </a:extLst>
          </p:cNvPr>
          <p:cNvSpPr txBox="1"/>
          <p:nvPr/>
        </p:nvSpPr>
        <p:spPr>
          <a:xfrm>
            <a:off x="5316640" y="4745308"/>
            <a:ext cx="399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Waste legislation</a:t>
            </a:r>
          </a:p>
          <a:p>
            <a:pPr algn="r"/>
            <a:endParaRPr lang="en-GB" dirty="0"/>
          </a:p>
        </p:txBody>
      </p:sp>
      <p:sp>
        <p:nvSpPr>
          <p:cNvPr id="41" name="Sprechblase: rechteckig 40">
            <a:extLst>
              <a:ext uri="{FF2B5EF4-FFF2-40B4-BE49-F238E27FC236}">
                <a16:creationId xmlns:a16="http://schemas.microsoft.com/office/drawing/2014/main" id="{BD17007D-9362-46DC-9B8B-8B7BABE27864}"/>
              </a:ext>
            </a:extLst>
          </p:cNvPr>
          <p:cNvSpPr/>
          <p:nvPr/>
        </p:nvSpPr>
        <p:spPr>
          <a:xfrm>
            <a:off x="9522336" y="4745308"/>
            <a:ext cx="2399579" cy="1046440"/>
          </a:xfrm>
          <a:prstGeom prst="wedgeRectCallout">
            <a:avLst>
              <a:gd name="adj1" fmla="val -61321"/>
              <a:gd name="adj2" fmla="val -35805"/>
            </a:avLst>
          </a:prstGeom>
          <a:solidFill>
            <a:srgbClr val="DDC5D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2000" rIns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2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“Packaging Directive”</a:t>
            </a:r>
            <a:r>
              <a:rPr lang="en-GB" sz="1200" kern="120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2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94/62/EC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200" kern="1200">
                <a:ea typeface="Times New Roman" panose="02020603050405020304" pitchFamily="18" charset="0"/>
                <a:cs typeface="Times New Roman" panose="02020603050405020304" pitchFamily="18" charset="0"/>
              </a:rPr>
              <a:t>“Battery Directive” 2006/66/EC </a:t>
            </a:r>
            <a:r>
              <a:rPr lang="en-GB" sz="12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200" dirty="0">
              <a:latin typeface="+mn-lt"/>
              <a:ea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2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“WFD” 2008/98/EC </a:t>
            </a:r>
            <a:endParaRPr lang="en-GB" sz="1200" kern="12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1200">
                <a:ea typeface="Times New Roman" panose="02020603050405020304" pitchFamily="18" charset="0"/>
              </a:rPr>
              <a:t>„</a:t>
            </a:r>
            <a:r>
              <a:rPr lang="de-DE" sz="1200" dirty="0" err="1">
                <a:ea typeface="Times New Roman" panose="02020603050405020304" pitchFamily="18" charset="0"/>
              </a:rPr>
              <a:t>RoHS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Directive</a:t>
            </a:r>
            <a:r>
              <a:rPr lang="de-DE" sz="1200" dirty="0">
                <a:ea typeface="Times New Roman" panose="02020603050405020304" pitchFamily="18" charset="0"/>
              </a:rPr>
              <a:t>“ 2011/65/EU</a:t>
            </a:r>
            <a:endParaRPr lang="de-DE" sz="1200" dirty="0">
              <a:latin typeface="+mn-lt"/>
              <a:ea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2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“WEEE Directive” 2012/19/EU</a:t>
            </a:r>
            <a:endParaRPr lang="de-DE" sz="1200" dirty="0"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D672539A-4905-4956-A902-E5A7FAC7E297}"/>
              </a:ext>
            </a:extLst>
          </p:cNvPr>
          <p:cNvCxnSpPr>
            <a:cxnSpLocks/>
          </p:cNvCxnSpPr>
          <p:nvPr/>
        </p:nvCxnSpPr>
        <p:spPr>
          <a:xfrm flipV="1">
            <a:off x="7581336" y="4593265"/>
            <a:ext cx="0" cy="396835"/>
          </a:xfrm>
          <a:prstGeom prst="straightConnector1">
            <a:avLst/>
          </a:prstGeom>
          <a:ln w="9525">
            <a:solidFill>
              <a:schemeClr val="bg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C9D88832-932D-49A6-AB4B-B98AECC1215D}"/>
              </a:ext>
            </a:extLst>
          </p:cNvPr>
          <p:cNvSpPr/>
          <p:nvPr/>
        </p:nvSpPr>
        <p:spPr>
          <a:xfrm rot="21189319">
            <a:off x="5500648" y="5098814"/>
            <a:ext cx="2512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Usage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barrier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accessability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7" name="Gewitterblitz 46">
            <a:extLst>
              <a:ext uri="{FF2B5EF4-FFF2-40B4-BE49-F238E27FC236}">
                <a16:creationId xmlns:a16="http://schemas.microsoft.com/office/drawing/2014/main" id="{FBB38343-EE6F-46F6-A435-53199BDDE16D}"/>
              </a:ext>
            </a:extLst>
          </p:cNvPr>
          <p:cNvSpPr/>
          <p:nvPr/>
        </p:nvSpPr>
        <p:spPr>
          <a:xfrm rot="1611525">
            <a:off x="7285919" y="4628119"/>
            <a:ext cx="230098" cy="403919"/>
          </a:xfrm>
          <a:prstGeom prst="lightningBol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6AD96107-E3C3-4828-B2A0-42EFAAC5F3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509" y="3474026"/>
            <a:ext cx="658880" cy="702805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A290039D-3885-4ED5-81A7-24A6CE219F46}"/>
              </a:ext>
            </a:extLst>
          </p:cNvPr>
          <p:cNvSpPr txBox="1"/>
          <p:nvPr/>
        </p:nvSpPr>
        <p:spPr>
          <a:xfrm>
            <a:off x="6279628" y="3411021"/>
            <a:ext cx="106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6"/>
                </a:solidFill>
              </a:rPr>
              <a:t>Repair</a:t>
            </a:r>
            <a:endParaRPr lang="en-GB" dirty="0">
              <a:solidFill>
                <a:schemeClr val="accent6"/>
              </a:solidFill>
            </a:endParaRPr>
          </a:p>
        </p:txBody>
      </p: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0892CA74-F1C3-4FA3-9A1A-B0183725AEB4}"/>
              </a:ext>
            </a:extLst>
          </p:cNvPr>
          <p:cNvCxnSpPr>
            <a:cxnSpLocks/>
            <a:endCxn id="48" idx="2"/>
          </p:cNvCxnSpPr>
          <p:nvPr/>
        </p:nvCxnSpPr>
        <p:spPr>
          <a:xfrm flipH="1" flipV="1">
            <a:off x="6803949" y="4176831"/>
            <a:ext cx="403137" cy="830087"/>
          </a:xfrm>
          <a:prstGeom prst="straightConnector1">
            <a:avLst/>
          </a:prstGeom>
          <a:ln w="9525">
            <a:solidFill>
              <a:schemeClr val="bg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17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2DF9C-718B-49AA-AC0D-5E449A84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report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2B4612-7585-4BA8-AA78-2B27BF543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B515095-C4CA-4E1D-B57A-0170B27CC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62758"/>
              </p:ext>
            </p:extLst>
          </p:nvPr>
        </p:nvGraphicFramePr>
        <p:xfrm>
          <a:off x="719668" y="2364008"/>
          <a:ext cx="10295660" cy="3126918"/>
        </p:xfrm>
        <a:graphic>
          <a:graphicData uri="http://schemas.openxmlformats.org/drawingml/2006/table">
            <a:tbl>
              <a:tblPr/>
              <a:tblGrid>
                <a:gridCol w="1068418">
                  <a:extLst>
                    <a:ext uri="{9D8B030D-6E8A-4147-A177-3AD203B41FA5}">
                      <a16:colId xmlns:a16="http://schemas.microsoft.com/office/drawing/2014/main" val="1968685241"/>
                    </a:ext>
                  </a:extLst>
                </a:gridCol>
                <a:gridCol w="1068418">
                  <a:extLst>
                    <a:ext uri="{9D8B030D-6E8A-4147-A177-3AD203B41FA5}">
                      <a16:colId xmlns:a16="http://schemas.microsoft.com/office/drawing/2014/main" val="2310418418"/>
                    </a:ext>
                  </a:extLst>
                </a:gridCol>
                <a:gridCol w="1068418">
                  <a:extLst>
                    <a:ext uri="{9D8B030D-6E8A-4147-A177-3AD203B41FA5}">
                      <a16:colId xmlns:a16="http://schemas.microsoft.com/office/drawing/2014/main" val="1102791053"/>
                    </a:ext>
                  </a:extLst>
                </a:gridCol>
                <a:gridCol w="1068418">
                  <a:extLst>
                    <a:ext uri="{9D8B030D-6E8A-4147-A177-3AD203B41FA5}">
                      <a16:colId xmlns:a16="http://schemas.microsoft.com/office/drawing/2014/main" val="3224087429"/>
                    </a:ext>
                  </a:extLst>
                </a:gridCol>
                <a:gridCol w="1068418">
                  <a:extLst>
                    <a:ext uri="{9D8B030D-6E8A-4147-A177-3AD203B41FA5}">
                      <a16:colId xmlns:a16="http://schemas.microsoft.com/office/drawing/2014/main" val="554197127"/>
                    </a:ext>
                  </a:extLst>
                </a:gridCol>
                <a:gridCol w="1068418">
                  <a:extLst>
                    <a:ext uri="{9D8B030D-6E8A-4147-A177-3AD203B41FA5}">
                      <a16:colId xmlns:a16="http://schemas.microsoft.com/office/drawing/2014/main" val="3043593192"/>
                    </a:ext>
                  </a:extLst>
                </a:gridCol>
                <a:gridCol w="971288">
                  <a:extLst>
                    <a:ext uri="{9D8B030D-6E8A-4147-A177-3AD203B41FA5}">
                      <a16:colId xmlns:a16="http://schemas.microsoft.com/office/drawing/2014/main" val="77449164"/>
                    </a:ext>
                  </a:extLst>
                </a:gridCol>
                <a:gridCol w="971288">
                  <a:extLst>
                    <a:ext uri="{9D8B030D-6E8A-4147-A177-3AD203B41FA5}">
                      <a16:colId xmlns:a16="http://schemas.microsoft.com/office/drawing/2014/main" val="1341737370"/>
                    </a:ext>
                  </a:extLst>
                </a:gridCol>
                <a:gridCol w="971288">
                  <a:extLst>
                    <a:ext uri="{9D8B030D-6E8A-4147-A177-3AD203B41FA5}">
                      <a16:colId xmlns:a16="http://schemas.microsoft.com/office/drawing/2014/main" val="2189554531"/>
                    </a:ext>
                  </a:extLst>
                </a:gridCol>
                <a:gridCol w="971288">
                  <a:extLst>
                    <a:ext uri="{9D8B030D-6E8A-4147-A177-3AD203B41FA5}">
                      <a16:colId xmlns:a16="http://schemas.microsoft.com/office/drawing/2014/main" val="2896997625"/>
                    </a:ext>
                  </a:extLst>
                </a:gridCol>
              </a:tblGrid>
              <a:tr h="75191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Legal act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 requirement and granularity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information user 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Access/ format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Legal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Availability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Accessability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Granularity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Stakeholder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evaluation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76508"/>
                  </a:ext>
                </a:extLst>
              </a:tr>
              <a:tr h="6449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REACH Regulation (Art. 33)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Identification of articles containing an SVHC above 0.1%</a:t>
                      </a:r>
                    </a:p>
                    <a:p>
                      <a:pPr algn="ct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Recipient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SCIP database  (requirement of the WFD Directive)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(X)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8130"/>
                  </a:ext>
                </a:extLst>
              </a:tr>
              <a:tr h="8134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Textile Regulation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Textile fibre name and composition of each component (above 5-15%)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957304"/>
                  </a:ext>
                </a:extLst>
              </a:tr>
              <a:tr h="4614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2854" marR="2854" marT="28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X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4" marR="2854" marT="2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7241274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CEB750D-0CA2-4AE4-82E7-CB2F2220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994" y="3786062"/>
            <a:ext cx="1868319" cy="26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9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2E844-A9DA-489B-9F8C-15CB99F1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B2A1AE-2846-428F-BEF9-6F929B38C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b="1" dirty="0"/>
              <a:t>Only few missing information requirements mainly material.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b="1" dirty="0"/>
              <a:t>BUT: Gaps and barriers mostly occur due to missing specification of:</a:t>
            </a:r>
          </a:p>
          <a:p>
            <a:pPr marL="971550" lvl="1" indent="-285750">
              <a:buFontTx/>
              <a:buChar char="-"/>
            </a:pPr>
            <a:r>
              <a:rPr lang="en-GB" b="1" dirty="0"/>
              <a:t>Accessibility</a:t>
            </a:r>
            <a:r>
              <a:rPr lang="en-GB" dirty="0"/>
              <a:t> e.g. Website, API</a:t>
            </a:r>
          </a:p>
          <a:p>
            <a:pPr marL="971550" lvl="1" indent="-285750">
              <a:buFontTx/>
              <a:buChar char="-"/>
            </a:pPr>
            <a:r>
              <a:rPr lang="en-GB" b="1" dirty="0"/>
              <a:t>Format</a:t>
            </a:r>
            <a:r>
              <a:rPr lang="en-GB" dirty="0"/>
              <a:t> e.g. </a:t>
            </a:r>
            <a:r>
              <a:rPr lang="en-GB" dirty="0" err="1"/>
              <a:t>analog</a:t>
            </a:r>
            <a:r>
              <a:rPr lang="en-GB" dirty="0"/>
              <a:t> (icon, label/text) or digital (pdf, html)</a:t>
            </a:r>
          </a:p>
          <a:p>
            <a:pPr marL="971550" lvl="1" indent="-285750">
              <a:buFontTx/>
              <a:buChar char="-"/>
            </a:pPr>
            <a:r>
              <a:rPr lang="en-GB" b="1" dirty="0"/>
              <a:t>Granularity</a:t>
            </a:r>
            <a:r>
              <a:rPr lang="en-GB" dirty="0"/>
              <a:t> e.g. specific threshold; percent, absolute, binary</a:t>
            </a:r>
          </a:p>
          <a:p>
            <a:pPr marL="971550" lvl="1" indent="-285750">
              <a:buFontTx/>
              <a:buChar char="-"/>
            </a:pPr>
            <a:r>
              <a:rPr lang="en-GB" dirty="0"/>
              <a:t>Data provider, target data user</a:t>
            </a:r>
          </a:p>
          <a:p>
            <a:pPr marL="685800" lvl="1" indent="0">
              <a:buNone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Most improvement potential (through the DPP) seen in </a:t>
            </a:r>
          </a:p>
          <a:p>
            <a:pPr marL="971550" lvl="1" indent="-285750">
              <a:buFontTx/>
              <a:buChar char="-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Better access and more (granular) material information for recyclers and consumers</a:t>
            </a:r>
          </a:p>
          <a:p>
            <a:pPr marL="971550" lvl="1" indent="-285750">
              <a:buFontTx/>
              <a:buChar char="-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Common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usage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barrier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consumer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format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icons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1428750" lvl="2" indent="-285750">
              <a:buFontTx/>
              <a:buChar char="-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More circularity and detailed on-demand information for consumers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971550" lvl="1" indent="-285750">
              <a:buFontTx/>
              <a:buChar char="-"/>
            </a:pP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product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related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information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biggest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usage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barriers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accessability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repair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dissassambly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information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repairers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waste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treatment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1428750" lvl="2" indent="-285750">
              <a:buFontTx/>
              <a:buChar char="-"/>
            </a:pP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Accessability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to structured information on repair/disassembly for repairers and recyclers</a:t>
            </a:r>
          </a:p>
          <a:p>
            <a:pPr marL="685800" lvl="1" indent="0">
              <a:buNone/>
            </a:pPr>
            <a:endParaRPr lang="en-GB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DPP further enables technically related aspects </a:t>
            </a:r>
            <a:r>
              <a:rPr lang="en-GB" dirty="0">
                <a:sym typeface="Wingdings" panose="05000000000000000000" pitchFamily="2" charset="2"/>
              </a:rPr>
              <a:t> second PI4.0 presentation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Legal information gaps partially tackled by ESPR, some recommendations presented in </a:t>
            </a:r>
            <a:r>
              <a:rPr lang="en-GB" dirty="0">
                <a:sym typeface="Wingdings" panose="05000000000000000000" pitchFamily="2" charset="2"/>
              </a:rPr>
              <a:t> third PI4.0 presentation</a:t>
            </a:r>
            <a:endParaRPr lang="en-GB" dirty="0"/>
          </a:p>
          <a:p>
            <a:pPr marL="228600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2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3D182-5F0A-4A37-B356-16DA32E8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challenges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7E2EF7-5363-4868-812D-F4D78803A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dirty="0"/>
              <a:t>Fraunhofer IZM (/TU Berlin)</a:t>
            </a:r>
            <a:endParaRPr lang="en-US" b="1" dirty="0"/>
          </a:p>
          <a:p>
            <a:r>
              <a:rPr lang="en-US" sz="1600" b="1" dirty="0"/>
              <a:t>Eduard Wagner</a:t>
            </a:r>
          </a:p>
          <a:p>
            <a:r>
              <a:rPr lang="en-US" dirty="0"/>
              <a:t>eduard.wagner@izm.fraunhofer.de</a:t>
            </a:r>
          </a:p>
          <a:p>
            <a:r>
              <a:rPr lang="en-US" dirty="0"/>
              <a:t>Gustav-Meyer-Allee 25</a:t>
            </a:r>
          </a:p>
          <a:p>
            <a:r>
              <a:rPr lang="en-US" dirty="0"/>
              <a:t>13355 Berlin, Germany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circular.fashion</a:t>
            </a:r>
            <a:endParaRPr lang="en-US" dirty="0"/>
          </a:p>
          <a:p>
            <a:r>
              <a:rPr lang="en-US" dirty="0"/>
              <a:t>Mario Osterwalder </a:t>
            </a:r>
          </a:p>
          <a:p>
            <a:r>
              <a:rPr lang="en-US" dirty="0"/>
              <a:t>E-Mail: </a:t>
            </a:r>
            <a:r>
              <a:rPr lang="en-US" dirty="0" err="1"/>
              <a:t>mario@circular.fashion</a:t>
            </a:r>
            <a:endParaRPr lang="en-US" dirty="0"/>
          </a:p>
          <a:p>
            <a:endParaRPr lang="en-US" dirty="0"/>
          </a:p>
          <a:p>
            <a:r>
              <a:rPr lang="nn-NO" dirty="0"/>
              <a:t>Contiq</a:t>
            </a:r>
            <a:r>
              <a:rPr lang="en-US" dirty="0"/>
              <a:t> </a:t>
            </a:r>
            <a:r>
              <a:rPr lang="de-DE" dirty="0"/>
              <a:t>Rechtsanwaltsgesellschaft </a:t>
            </a:r>
            <a:endParaRPr lang="en-US" dirty="0"/>
          </a:p>
          <a:p>
            <a:r>
              <a:rPr lang="en-US" dirty="0"/>
              <a:t>Dr. Anna-Lena Hoffmann</a:t>
            </a:r>
          </a:p>
          <a:p>
            <a:r>
              <a:rPr lang="en-US" dirty="0"/>
              <a:t>E-Mail: </a:t>
            </a:r>
            <a:r>
              <a:rPr lang="nn-NO" dirty="0"/>
              <a:t>hoffmann@contiq.de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A00937-9C4A-4C65-83CB-D45188C4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626" y="0"/>
            <a:ext cx="4803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7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2080CFC-E8EA-4A23-8A45-F732245E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/>
              <a:t>Evolvement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legislation</a:t>
            </a:r>
            <a:r>
              <a:rPr lang="de-DE" dirty="0"/>
              <a:t> and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013695-1950-4F3C-8CA7-3160EF428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4436F37B-A893-4BCA-9039-9DD99D7482F3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376583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719668" y="1357313"/>
            <a:ext cx="107484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Evolvement of the DPP</a:t>
            </a:r>
            <a:br>
              <a:rPr lang="en-GB" dirty="0"/>
            </a:br>
            <a:r>
              <a:rPr lang="en-GB" sz="2400" b="0" dirty="0"/>
              <a:t>From Green Deal to ESPR</a:t>
            </a:r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1"/>
          </p:nvPr>
        </p:nvSpPr>
        <p:spPr>
          <a:xfrm>
            <a:off x="719668" y="1924051"/>
            <a:ext cx="10748400" cy="406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BE76F41-9BA1-4FC8-BB43-CBD419EBEB0B}"/>
              </a:ext>
            </a:extLst>
          </p:cNvPr>
          <p:cNvGrpSpPr/>
          <p:nvPr/>
        </p:nvGrpSpPr>
        <p:grpSpPr>
          <a:xfrm>
            <a:off x="25010" y="2403115"/>
            <a:ext cx="8467884" cy="2534213"/>
            <a:chOff x="-1494" y="558800"/>
            <a:chExt cx="8467884" cy="2387601"/>
          </a:xfrm>
        </p:grpSpPr>
        <p:sp>
          <p:nvSpPr>
            <p:cNvPr id="15" name="Richtungspfeil 13">
              <a:extLst>
                <a:ext uri="{FF2B5EF4-FFF2-40B4-BE49-F238E27FC236}">
                  <a16:creationId xmlns:a16="http://schemas.microsoft.com/office/drawing/2014/main" id="{699965DE-52B1-42AC-9125-D4C6C3B493DD}"/>
                </a:ext>
              </a:extLst>
            </p:cNvPr>
            <p:cNvSpPr/>
            <p:nvPr/>
          </p:nvSpPr>
          <p:spPr bwMode="auto">
            <a:xfrm>
              <a:off x="7454900" y="1495091"/>
              <a:ext cx="1011490" cy="513899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2024+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57464C80-2E41-472D-B5F4-69259769A1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79703302"/>
                </p:ext>
              </p:extLst>
            </p:nvPr>
          </p:nvGraphicFramePr>
          <p:xfrm>
            <a:off x="522343" y="558800"/>
            <a:ext cx="7249389" cy="23876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7" name="Richtungspfeil 15">
              <a:extLst>
                <a:ext uri="{FF2B5EF4-FFF2-40B4-BE49-F238E27FC236}">
                  <a16:creationId xmlns:a16="http://schemas.microsoft.com/office/drawing/2014/main" id="{963C6BBB-12E0-4380-8314-F452B43FCE12}"/>
                </a:ext>
              </a:extLst>
            </p:cNvPr>
            <p:cNvSpPr/>
            <p:nvPr/>
          </p:nvSpPr>
          <p:spPr bwMode="auto">
            <a:xfrm>
              <a:off x="-1494" y="1430384"/>
              <a:ext cx="965385" cy="684000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2019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Google Shape;194;p25">
            <a:extLst>
              <a:ext uri="{FF2B5EF4-FFF2-40B4-BE49-F238E27FC236}">
                <a16:creationId xmlns:a16="http://schemas.microsoft.com/office/drawing/2014/main" id="{0B542088-20B6-4FF1-9EB9-AA5889FD90F1}"/>
              </a:ext>
            </a:extLst>
          </p:cNvPr>
          <p:cNvSpPr txBox="1"/>
          <p:nvPr/>
        </p:nvSpPr>
        <p:spPr>
          <a:xfrm>
            <a:off x="990395" y="4222398"/>
            <a:ext cx="5935600" cy="86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“[...] </a:t>
            </a:r>
            <a:r>
              <a:rPr kumimoji="0" lang="en-GB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requirements on disclosure of </a:t>
            </a:r>
            <a:r>
              <a:rPr kumimoji="0" lang="en-GB" sz="1333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information to market actors along value chains</a:t>
            </a:r>
            <a:r>
              <a:rPr kumimoji="0" lang="en-GB" sz="1333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 </a:t>
            </a: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in the form of a </a:t>
            </a:r>
            <a:r>
              <a:rPr kumimoji="0" lang="en-GB" sz="1333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digital product passport</a:t>
            </a:r>
            <a:r>
              <a:rPr lang="en-GB" sz="1333" dirty="0">
                <a:solidFill>
                  <a:prstClr val="black"/>
                </a:solidFill>
                <a:ea typeface="Inter"/>
                <a:cs typeface="Inter"/>
                <a:sym typeface="Inter"/>
              </a:rPr>
              <a:t> […] for specific groups of products, [...] such as </a:t>
            </a:r>
            <a:r>
              <a:rPr lang="en-GB" sz="1333" b="1" u="sng" dirty="0">
                <a:solidFill>
                  <a:prstClr val="black"/>
                </a:solidFill>
                <a:ea typeface="Inter"/>
                <a:cs typeface="Inter"/>
                <a:sym typeface="Inter"/>
              </a:rPr>
              <a:t>electronics and textiles </a:t>
            </a:r>
            <a:r>
              <a:rPr lang="en-GB" sz="1333" dirty="0">
                <a:solidFill>
                  <a:prstClr val="black"/>
                </a:solidFill>
                <a:ea typeface="Inter"/>
                <a:cs typeface="Inter"/>
                <a:sym typeface="Inter"/>
              </a:rPr>
              <a:t>[...].”</a:t>
            </a:r>
            <a:endParaRPr kumimoji="0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68D7AF4-26B5-4E90-A8FA-9751F7D067C4}"/>
              </a:ext>
            </a:extLst>
          </p:cNvPr>
          <p:cNvCxnSpPr>
            <a:cxnSpLocks/>
          </p:cNvCxnSpPr>
          <p:nvPr/>
        </p:nvCxnSpPr>
        <p:spPr bwMode="auto">
          <a:xfrm>
            <a:off x="1459164" y="3434419"/>
            <a:ext cx="0" cy="52933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Google Shape;192;p25">
            <a:extLst>
              <a:ext uri="{FF2B5EF4-FFF2-40B4-BE49-F238E27FC236}">
                <a16:creationId xmlns:a16="http://schemas.microsoft.com/office/drawing/2014/main" id="{E2913C88-679A-4E8F-B510-07EB95C5E21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1668" r="23174"/>
          <a:stretch/>
        </p:blipFill>
        <p:spPr>
          <a:xfrm>
            <a:off x="8492894" y="447"/>
            <a:ext cx="3697519" cy="6857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C8EEEA3C-7412-4B41-92FD-C2D6491B222C}"/>
              </a:ext>
            </a:extLst>
          </p:cNvPr>
          <p:cNvCxnSpPr>
            <a:cxnSpLocks/>
          </p:cNvCxnSpPr>
          <p:nvPr/>
        </p:nvCxnSpPr>
        <p:spPr>
          <a:xfrm>
            <a:off x="1000603" y="4037652"/>
            <a:ext cx="0" cy="43715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1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719668" y="1357313"/>
            <a:ext cx="107484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Evolvement of the DPP</a:t>
            </a:r>
            <a:br>
              <a:rPr lang="en-GB" dirty="0"/>
            </a:br>
            <a:r>
              <a:rPr lang="en-GB" sz="2400" b="0" dirty="0"/>
              <a:t>From Green Deal to ESPR</a:t>
            </a:r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1"/>
          </p:nvPr>
        </p:nvSpPr>
        <p:spPr>
          <a:xfrm>
            <a:off x="719668" y="1924051"/>
            <a:ext cx="10748400" cy="406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BE76F41-9BA1-4FC8-BB43-CBD419EBEB0B}"/>
              </a:ext>
            </a:extLst>
          </p:cNvPr>
          <p:cNvGrpSpPr/>
          <p:nvPr/>
        </p:nvGrpSpPr>
        <p:grpSpPr>
          <a:xfrm>
            <a:off x="25010" y="2403115"/>
            <a:ext cx="8467884" cy="2534213"/>
            <a:chOff x="-1494" y="558800"/>
            <a:chExt cx="8467884" cy="2387601"/>
          </a:xfrm>
        </p:grpSpPr>
        <p:sp>
          <p:nvSpPr>
            <p:cNvPr id="15" name="Richtungspfeil 13">
              <a:extLst>
                <a:ext uri="{FF2B5EF4-FFF2-40B4-BE49-F238E27FC236}">
                  <a16:creationId xmlns:a16="http://schemas.microsoft.com/office/drawing/2014/main" id="{699965DE-52B1-42AC-9125-D4C6C3B493DD}"/>
                </a:ext>
              </a:extLst>
            </p:cNvPr>
            <p:cNvSpPr/>
            <p:nvPr/>
          </p:nvSpPr>
          <p:spPr bwMode="auto">
            <a:xfrm>
              <a:off x="7454900" y="1495091"/>
              <a:ext cx="1011490" cy="513899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2024+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57464C80-2E41-472D-B5F4-69259769A1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3120795"/>
                </p:ext>
              </p:extLst>
            </p:nvPr>
          </p:nvGraphicFramePr>
          <p:xfrm>
            <a:off x="522343" y="558800"/>
            <a:ext cx="7249389" cy="23876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7" name="Richtungspfeil 15">
              <a:extLst>
                <a:ext uri="{FF2B5EF4-FFF2-40B4-BE49-F238E27FC236}">
                  <a16:creationId xmlns:a16="http://schemas.microsoft.com/office/drawing/2014/main" id="{963C6BBB-12E0-4380-8314-F452B43FCE12}"/>
                </a:ext>
              </a:extLst>
            </p:cNvPr>
            <p:cNvSpPr/>
            <p:nvPr/>
          </p:nvSpPr>
          <p:spPr bwMode="auto">
            <a:xfrm>
              <a:off x="-1494" y="1430384"/>
              <a:ext cx="965385" cy="684000"/>
            </a:xfrm>
            <a:prstGeom prst="homePlate">
              <a:avLst/>
            </a:prstGeom>
            <a:solidFill>
              <a:srgbClr val="7030A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2019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Google Shape;194;p25">
            <a:extLst>
              <a:ext uri="{FF2B5EF4-FFF2-40B4-BE49-F238E27FC236}">
                <a16:creationId xmlns:a16="http://schemas.microsoft.com/office/drawing/2014/main" id="{0B542088-20B6-4FF1-9EB9-AA5889FD90F1}"/>
              </a:ext>
            </a:extLst>
          </p:cNvPr>
          <p:cNvSpPr txBox="1"/>
          <p:nvPr/>
        </p:nvSpPr>
        <p:spPr>
          <a:xfrm>
            <a:off x="990395" y="4222398"/>
            <a:ext cx="5935600" cy="86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“[...] </a:t>
            </a:r>
            <a:r>
              <a:rPr kumimoji="0" lang="en-GB" sz="1333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requirements on disclosure of </a:t>
            </a:r>
            <a:r>
              <a:rPr kumimoji="0" lang="en-GB" sz="1333" b="1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information to market actors along value chains</a:t>
            </a:r>
            <a:r>
              <a:rPr kumimoji="0" lang="en-GB" sz="1333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 </a:t>
            </a: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in the form of a </a:t>
            </a:r>
            <a:r>
              <a:rPr kumimoji="0" lang="en-GB" sz="1333" b="1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digital product passport</a:t>
            </a:r>
            <a:r>
              <a:rPr lang="en-GB" sz="1333" dirty="0">
                <a:solidFill>
                  <a:schemeClr val="bg1">
                    <a:lumMod val="65000"/>
                  </a:schemeClr>
                </a:solidFill>
                <a:ea typeface="Inter"/>
                <a:cs typeface="Inter"/>
                <a:sym typeface="Inter"/>
              </a:rPr>
              <a:t> […] for specific groups of products, [...] such as </a:t>
            </a:r>
            <a:r>
              <a:rPr lang="en-GB" sz="1333" b="1" u="sng" dirty="0">
                <a:solidFill>
                  <a:schemeClr val="bg1">
                    <a:lumMod val="65000"/>
                  </a:schemeClr>
                </a:solidFill>
                <a:ea typeface="Inter"/>
                <a:cs typeface="Inter"/>
                <a:sym typeface="Inter"/>
              </a:rPr>
              <a:t>electronics and textiles </a:t>
            </a:r>
            <a:r>
              <a:rPr lang="en-GB" sz="1333" dirty="0">
                <a:solidFill>
                  <a:schemeClr val="bg1">
                    <a:lumMod val="65000"/>
                  </a:schemeClr>
                </a:solidFill>
                <a:ea typeface="Inter"/>
                <a:cs typeface="Inter"/>
                <a:sym typeface="Inter"/>
              </a:rPr>
              <a:t>[...].”</a:t>
            </a:r>
            <a:endParaRPr kumimoji="0" sz="93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68D7AF4-26B5-4E90-A8FA-9751F7D067C4}"/>
              </a:ext>
            </a:extLst>
          </p:cNvPr>
          <p:cNvCxnSpPr>
            <a:cxnSpLocks/>
          </p:cNvCxnSpPr>
          <p:nvPr/>
        </p:nvCxnSpPr>
        <p:spPr bwMode="auto">
          <a:xfrm>
            <a:off x="1459164" y="3434419"/>
            <a:ext cx="0" cy="52933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Google Shape;192;p25">
            <a:extLst>
              <a:ext uri="{FF2B5EF4-FFF2-40B4-BE49-F238E27FC236}">
                <a16:creationId xmlns:a16="http://schemas.microsoft.com/office/drawing/2014/main" id="{E2913C88-679A-4E8F-B510-07EB95C5E21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1668" r="23174"/>
          <a:stretch/>
        </p:blipFill>
        <p:spPr>
          <a:xfrm>
            <a:off x="8492894" y="447"/>
            <a:ext cx="3697519" cy="6857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C8EEEA3C-7412-4B41-92FD-C2D6491B222C}"/>
              </a:ext>
            </a:extLst>
          </p:cNvPr>
          <p:cNvCxnSpPr>
            <a:cxnSpLocks/>
          </p:cNvCxnSpPr>
          <p:nvPr/>
        </p:nvCxnSpPr>
        <p:spPr>
          <a:xfrm>
            <a:off x="1000603" y="4037652"/>
            <a:ext cx="0" cy="43715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94;p25">
            <a:extLst>
              <a:ext uri="{FF2B5EF4-FFF2-40B4-BE49-F238E27FC236}">
                <a16:creationId xmlns:a16="http://schemas.microsoft.com/office/drawing/2014/main" id="{7FC9CFF7-6146-4B39-A34F-A07BD623FAF9}"/>
              </a:ext>
            </a:extLst>
          </p:cNvPr>
          <p:cNvSpPr txBox="1"/>
          <p:nvPr/>
        </p:nvSpPr>
        <p:spPr>
          <a:xfrm>
            <a:off x="237880" y="2635602"/>
            <a:ext cx="122128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D5A9B"/>
                </a:solidFill>
                <a:effectLst/>
                <a:uLnTx/>
                <a:uFillTx/>
                <a:ea typeface="Inter"/>
                <a:cs typeface="Inter"/>
                <a:sym typeface="Inter"/>
              </a:rPr>
              <a:t>Legacy? 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9D5A9B"/>
              </a:solidFill>
              <a:effectLst/>
              <a:uLnTx/>
              <a:uFillTx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1B78F7E-7C5B-4285-9B53-C43F20778626}"/>
              </a:ext>
            </a:extLst>
          </p:cNvPr>
          <p:cNvCxnSpPr>
            <a:cxnSpLocks/>
          </p:cNvCxnSpPr>
          <p:nvPr/>
        </p:nvCxnSpPr>
        <p:spPr>
          <a:xfrm flipV="1">
            <a:off x="258499" y="2907637"/>
            <a:ext cx="0" cy="420582"/>
          </a:xfrm>
          <a:prstGeom prst="line">
            <a:avLst/>
          </a:prstGeom>
          <a:ln>
            <a:solidFill>
              <a:srgbClr val="9D5A9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8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0D39C-CF12-4CAA-A609-D650E723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Evolution </a:t>
            </a:r>
            <a:r>
              <a:rPr lang="de-DE" dirty="0" err="1"/>
              <a:t>of</a:t>
            </a:r>
            <a:r>
              <a:rPr lang="de-DE" dirty="0"/>
              <a:t> legal </a:t>
            </a:r>
            <a:r>
              <a:rPr lang="de-DE" dirty="0" err="1"/>
              <a:t>acts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C8A3F2-D99D-45CC-B9FF-801216D213AF}"/>
              </a:ext>
            </a:extLst>
          </p:cNvPr>
          <p:cNvSpPr txBox="1"/>
          <p:nvPr/>
        </p:nvSpPr>
        <p:spPr>
          <a:xfrm>
            <a:off x="2970863" y="3990493"/>
            <a:ext cx="1187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Article</a:t>
            </a:r>
            <a:r>
              <a:rPr lang="de-DE" i="1" dirty="0"/>
              <a:t> / </a:t>
            </a:r>
            <a:r>
              <a:rPr lang="de-DE" i="1" dirty="0" err="1"/>
              <a:t>components</a:t>
            </a:r>
            <a:endParaRPr lang="en-GB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2BABD2-425F-4C15-8400-00D1DCAEDFE2}"/>
              </a:ext>
            </a:extLst>
          </p:cNvPr>
          <p:cNvSpPr txBox="1"/>
          <p:nvPr/>
        </p:nvSpPr>
        <p:spPr>
          <a:xfrm>
            <a:off x="4308003" y="3990493"/>
            <a:ext cx="88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Complex</a:t>
            </a:r>
            <a:r>
              <a:rPr lang="de-DE" i="1" dirty="0"/>
              <a:t> </a:t>
            </a:r>
            <a:r>
              <a:rPr lang="de-DE" i="1" dirty="0" err="1"/>
              <a:t>object</a:t>
            </a:r>
            <a:endParaRPr lang="en-GB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07E665-A305-4683-A718-5CF5E8BF5113}"/>
              </a:ext>
            </a:extLst>
          </p:cNvPr>
          <p:cNvSpPr txBox="1"/>
          <p:nvPr/>
        </p:nvSpPr>
        <p:spPr>
          <a:xfrm>
            <a:off x="8280647" y="3990493"/>
            <a:ext cx="134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Recycled</a:t>
            </a:r>
            <a:r>
              <a:rPr lang="de-DE" i="1" dirty="0"/>
              <a:t> material</a:t>
            </a:r>
            <a:endParaRPr lang="en-GB" i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0C2F3D-E286-4C7B-B79E-91B807FB4726}"/>
              </a:ext>
            </a:extLst>
          </p:cNvPr>
          <p:cNvSpPr txBox="1"/>
          <p:nvPr/>
        </p:nvSpPr>
        <p:spPr>
          <a:xfrm>
            <a:off x="6957860" y="3990493"/>
            <a:ext cx="126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Waste</a:t>
            </a:r>
            <a:r>
              <a:rPr lang="de-DE" i="1" dirty="0"/>
              <a:t> (</a:t>
            </a:r>
            <a:r>
              <a:rPr lang="de-DE" i="1" dirty="0" err="1"/>
              <a:t>components</a:t>
            </a:r>
            <a:r>
              <a:rPr lang="de-DE" i="1" dirty="0"/>
              <a:t>)</a:t>
            </a:r>
            <a:endParaRPr lang="en-GB" i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337D51-2241-45E1-909F-CE26314B1496}"/>
              </a:ext>
            </a:extLst>
          </p:cNvPr>
          <p:cNvSpPr txBox="1"/>
          <p:nvPr/>
        </p:nvSpPr>
        <p:spPr>
          <a:xfrm>
            <a:off x="1728148" y="3004508"/>
            <a:ext cx="12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Producer,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supplier 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74A8A0-A7DF-4CCC-8B2C-32C066868888}"/>
              </a:ext>
            </a:extLst>
          </p:cNvPr>
          <p:cNvSpPr txBox="1"/>
          <p:nvPr/>
        </p:nvSpPr>
        <p:spPr>
          <a:xfrm>
            <a:off x="5581597" y="3219951"/>
            <a:ext cx="106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Consumer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7D002B-3938-4061-A1CE-A16B262A31C6}"/>
              </a:ext>
            </a:extLst>
          </p:cNvPr>
          <p:cNvSpPr txBox="1"/>
          <p:nvPr/>
        </p:nvSpPr>
        <p:spPr>
          <a:xfrm>
            <a:off x="7074472" y="3004508"/>
            <a:ext cx="103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Collection / </a:t>
            </a:r>
            <a:r>
              <a:rPr lang="de-DE" dirty="0" err="1">
                <a:solidFill>
                  <a:schemeClr val="accent6"/>
                </a:solidFill>
              </a:rPr>
              <a:t>treatment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EB1F14-7801-4D5D-A066-9DBF020325B1}"/>
              </a:ext>
            </a:extLst>
          </p:cNvPr>
          <p:cNvSpPr txBox="1"/>
          <p:nvPr/>
        </p:nvSpPr>
        <p:spPr>
          <a:xfrm>
            <a:off x="8497907" y="3219951"/>
            <a:ext cx="91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6"/>
                </a:solidFill>
              </a:rPr>
              <a:t>Recycler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72442E8-DDED-4EF7-AB21-272652206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583" y="3737443"/>
            <a:ext cx="285487" cy="301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DA4BC-A8D6-4E96-BC22-9F224CCFF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677" y="3586213"/>
            <a:ext cx="501640" cy="45273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C81D0B4F-2D60-4B85-BC1D-5A706E86F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353" y="3674128"/>
            <a:ext cx="345440" cy="36481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C5FA085-12A1-4817-BE1B-922611DB14CD}"/>
              </a:ext>
            </a:extLst>
          </p:cNvPr>
          <p:cNvSpPr txBox="1"/>
          <p:nvPr/>
        </p:nvSpPr>
        <p:spPr>
          <a:xfrm>
            <a:off x="5316640" y="4745308"/>
            <a:ext cx="399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Waste legislation</a:t>
            </a:r>
          </a:p>
          <a:p>
            <a:pPr algn="r"/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F5DC7C-A364-4235-A75F-9F66A941B012}"/>
              </a:ext>
            </a:extLst>
          </p:cNvPr>
          <p:cNvSpPr/>
          <p:nvPr/>
        </p:nvSpPr>
        <p:spPr>
          <a:xfrm>
            <a:off x="2119831" y="4903243"/>
            <a:ext cx="306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Chemical legislation</a:t>
            </a:r>
          </a:p>
        </p:txBody>
      </p:sp>
      <p:pic>
        <p:nvPicPr>
          <p:cNvPr id="19" name="Grafik 2">
            <a:extLst>
              <a:ext uri="{FF2B5EF4-FFF2-40B4-BE49-F238E27FC236}">
                <a16:creationId xmlns:a16="http://schemas.microsoft.com/office/drawing/2014/main" id="{97874276-6E09-43ED-9E83-3E99EEE7D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497" y="3658610"/>
            <a:ext cx="380228" cy="38033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7D28A0A-6DFD-473A-9A59-009EC5F48642}"/>
              </a:ext>
            </a:extLst>
          </p:cNvPr>
          <p:cNvSpPr txBox="1"/>
          <p:nvPr/>
        </p:nvSpPr>
        <p:spPr>
          <a:xfrm>
            <a:off x="1748634" y="3990493"/>
            <a:ext cx="109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Substance</a:t>
            </a:r>
            <a:r>
              <a:rPr lang="de-DE" i="1" dirty="0"/>
              <a:t>/ </a:t>
            </a:r>
            <a:r>
              <a:rPr lang="de-DE" i="1" dirty="0" err="1"/>
              <a:t>mixture</a:t>
            </a:r>
            <a:endParaRPr lang="en-GB" i="1" dirty="0"/>
          </a:p>
        </p:txBody>
      </p:sp>
      <p:pic>
        <p:nvPicPr>
          <p:cNvPr id="22" name="Grafik 2">
            <a:extLst>
              <a:ext uri="{FF2B5EF4-FFF2-40B4-BE49-F238E27FC236}">
                <a16:creationId xmlns:a16="http://schemas.microsoft.com/office/drawing/2014/main" id="{BB8A4320-F8E9-47D9-A523-8386FF130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1973" y="3658610"/>
            <a:ext cx="380228" cy="38033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DB1FEB5-A0D7-41D6-BF9D-FD09E22126B5}"/>
              </a:ext>
            </a:extLst>
          </p:cNvPr>
          <p:cNvSpPr txBox="1"/>
          <p:nvPr/>
        </p:nvSpPr>
        <p:spPr>
          <a:xfrm>
            <a:off x="5702406" y="3990493"/>
            <a:ext cx="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/>
              <a:t>Product</a:t>
            </a:r>
            <a:r>
              <a:rPr lang="de-DE" i="1" dirty="0"/>
              <a:t> </a:t>
            </a:r>
            <a:r>
              <a:rPr lang="de-DE" i="1" dirty="0" err="1"/>
              <a:t>unit</a:t>
            </a:r>
            <a:endParaRPr lang="en-GB" i="1" dirty="0"/>
          </a:p>
        </p:txBody>
      </p:sp>
      <p:sp>
        <p:nvSpPr>
          <p:cNvPr id="24" name="Runde Klammer links 5">
            <a:extLst>
              <a:ext uri="{FF2B5EF4-FFF2-40B4-BE49-F238E27FC236}">
                <a16:creationId xmlns:a16="http://schemas.microsoft.com/office/drawing/2014/main" id="{8115ABC0-9644-4C14-AD82-DB97629E080B}"/>
              </a:ext>
            </a:extLst>
          </p:cNvPr>
          <p:cNvSpPr/>
          <p:nvPr/>
        </p:nvSpPr>
        <p:spPr>
          <a:xfrm rot="16200000">
            <a:off x="3504392" y="3113772"/>
            <a:ext cx="108396" cy="3300328"/>
          </a:xfrm>
          <a:prstGeom prst="leftBrace">
            <a:avLst>
              <a:gd name="adj1" fmla="val 8333"/>
              <a:gd name="adj2" fmla="val 17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Runde Klammer links 40">
            <a:extLst>
              <a:ext uri="{FF2B5EF4-FFF2-40B4-BE49-F238E27FC236}">
                <a16:creationId xmlns:a16="http://schemas.microsoft.com/office/drawing/2014/main" id="{5D9CFDFD-A1A0-4514-89ED-1AECD10356E0}"/>
              </a:ext>
            </a:extLst>
          </p:cNvPr>
          <p:cNvSpPr/>
          <p:nvPr/>
        </p:nvSpPr>
        <p:spPr>
          <a:xfrm rot="5400000">
            <a:off x="4602104" y="2270791"/>
            <a:ext cx="132005" cy="1067234"/>
          </a:xfrm>
          <a:prstGeom prst="leftBrace">
            <a:avLst>
              <a:gd name="adj1" fmla="val 8333"/>
              <a:gd name="adj2" fmla="val 186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Runde Klammer links 41">
            <a:extLst>
              <a:ext uri="{FF2B5EF4-FFF2-40B4-BE49-F238E27FC236}">
                <a16:creationId xmlns:a16="http://schemas.microsoft.com/office/drawing/2014/main" id="{9EE33BC6-3593-42C0-ADEB-916EBF33A946}"/>
              </a:ext>
            </a:extLst>
          </p:cNvPr>
          <p:cNvSpPr/>
          <p:nvPr/>
        </p:nvSpPr>
        <p:spPr>
          <a:xfrm rot="5400000">
            <a:off x="3439257" y="1297964"/>
            <a:ext cx="252457" cy="3272474"/>
          </a:xfrm>
          <a:prstGeom prst="leftBrace">
            <a:avLst>
              <a:gd name="adj1" fmla="val 8333"/>
              <a:gd name="adj2" fmla="val 834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5D51296-343D-4EC2-B67E-C7A11D35DB84}"/>
              </a:ext>
            </a:extLst>
          </p:cNvPr>
          <p:cNvSpPr/>
          <p:nvPr/>
        </p:nvSpPr>
        <p:spPr>
          <a:xfrm>
            <a:off x="1728148" y="2487474"/>
            <a:ext cx="3087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Corporate legislation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8DF64594-815F-4DFF-8F72-5C568FC53D15}"/>
              </a:ext>
            </a:extLst>
          </p:cNvPr>
          <p:cNvSpPr/>
          <p:nvPr/>
        </p:nvSpPr>
        <p:spPr>
          <a:xfrm>
            <a:off x="5040317" y="1766829"/>
            <a:ext cx="279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Product legislation</a:t>
            </a:r>
          </a:p>
          <a:p>
            <a:endParaRPr lang="de-DE" u="sng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69FC4E1-08A8-4F45-9CA5-DB04BBE3B2B3}"/>
              </a:ext>
            </a:extLst>
          </p:cNvPr>
          <p:cNvGrpSpPr/>
          <p:nvPr/>
        </p:nvGrpSpPr>
        <p:grpSpPr>
          <a:xfrm>
            <a:off x="5893002" y="3603917"/>
            <a:ext cx="539345" cy="467304"/>
            <a:chOff x="6221337" y="3380529"/>
            <a:chExt cx="539345" cy="467304"/>
          </a:xfrm>
        </p:grpSpPr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A3289DDF-51DD-4B76-9799-169986ED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1337" y="3380529"/>
              <a:ext cx="490884" cy="443024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57EA699F-FBB3-497B-9F52-1A940C3A83DE}"/>
                </a:ext>
              </a:extLst>
            </p:cNvPr>
            <p:cNvSpPr txBox="1"/>
            <p:nvPr/>
          </p:nvSpPr>
          <p:spPr>
            <a:xfrm>
              <a:off x="6396940" y="3647778"/>
              <a:ext cx="3637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700" i="1" dirty="0"/>
                <a:t>ID</a:t>
              </a:r>
              <a:endParaRPr lang="en-GB" sz="700" i="1" dirty="0"/>
            </a:p>
          </p:txBody>
        </p:sp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8617B740-AFE9-4ED0-A4B6-DF68AA9B5F39}"/>
              </a:ext>
            </a:extLst>
          </p:cNvPr>
          <p:cNvSpPr/>
          <p:nvPr/>
        </p:nvSpPr>
        <p:spPr>
          <a:xfrm>
            <a:off x="531710" y="4029338"/>
            <a:ext cx="114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Hierarchy</a:t>
            </a:r>
            <a:endParaRPr lang="en-GB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76949B5-955F-4DFF-96FF-5695E4A07B3F}"/>
              </a:ext>
            </a:extLst>
          </p:cNvPr>
          <p:cNvSpPr/>
          <p:nvPr/>
        </p:nvSpPr>
        <p:spPr>
          <a:xfrm>
            <a:off x="-266122" y="3034852"/>
            <a:ext cx="200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6"/>
                </a:solidFill>
              </a:rPr>
              <a:t>Value chain Stakeholder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2A38D80-C441-43ED-AF1B-AAD24150BB24}"/>
              </a:ext>
            </a:extLst>
          </p:cNvPr>
          <p:cNvSpPr/>
          <p:nvPr/>
        </p:nvSpPr>
        <p:spPr>
          <a:xfrm>
            <a:off x="4129743" y="3219951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6"/>
                </a:solidFill>
              </a:rPr>
              <a:t>Manufacturer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2B9354D-17D4-43FD-A044-4D8E9F219868}"/>
              </a:ext>
            </a:extLst>
          </p:cNvPr>
          <p:cNvSpPr txBox="1"/>
          <p:nvPr/>
        </p:nvSpPr>
        <p:spPr>
          <a:xfrm>
            <a:off x="2960027" y="3004508"/>
            <a:ext cx="120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6"/>
                </a:solidFill>
              </a:rPr>
              <a:t>Producer,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>
                <a:solidFill>
                  <a:schemeClr val="accent6"/>
                </a:solidFill>
              </a:rPr>
              <a:t>supplier 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8" name="Runde Klammer links 5">
            <a:extLst>
              <a:ext uri="{FF2B5EF4-FFF2-40B4-BE49-F238E27FC236}">
                <a16:creationId xmlns:a16="http://schemas.microsoft.com/office/drawing/2014/main" id="{FFEDA925-DACA-4B8F-BCA2-C3440C38B48C}"/>
              </a:ext>
            </a:extLst>
          </p:cNvPr>
          <p:cNvSpPr/>
          <p:nvPr/>
        </p:nvSpPr>
        <p:spPr>
          <a:xfrm rot="16200000">
            <a:off x="6719857" y="2114287"/>
            <a:ext cx="181077" cy="5004784"/>
          </a:xfrm>
          <a:prstGeom prst="leftBrace">
            <a:avLst>
              <a:gd name="adj1" fmla="val 8333"/>
              <a:gd name="adj2" fmla="val 86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AB9D5841-E6DC-4309-8294-4B4BCD45F00C}"/>
              </a:ext>
            </a:extLst>
          </p:cNvPr>
          <p:cNvCxnSpPr>
            <a:cxnSpLocks/>
          </p:cNvCxnSpPr>
          <p:nvPr/>
        </p:nvCxnSpPr>
        <p:spPr>
          <a:xfrm flipH="1" flipV="1">
            <a:off x="4994484" y="1846996"/>
            <a:ext cx="8500" cy="923327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prechblase: rechteckig 2">
            <a:extLst>
              <a:ext uri="{FF2B5EF4-FFF2-40B4-BE49-F238E27FC236}">
                <a16:creationId xmlns:a16="http://schemas.microsoft.com/office/drawing/2014/main" id="{005FE78A-C67F-4C53-8A0C-A646B96AF475}"/>
              </a:ext>
            </a:extLst>
          </p:cNvPr>
          <p:cNvSpPr/>
          <p:nvPr/>
        </p:nvSpPr>
        <p:spPr>
          <a:xfrm>
            <a:off x="9522336" y="4745308"/>
            <a:ext cx="2399579" cy="1046440"/>
          </a:xfrm>
          <a:prstGeom prst="wedgeRectCallout">
            <a:avLst>
              <a:gd name="adj1" fmla="val -61321"/>
              <a:gd name="adj2" fmla="val -35805"/>
            </a:avLst>
          </a:prstGeom>
          <a:solidFill>
            <a:srgbClr val="DDC5D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2000" rIns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2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“Packaging Directive”</a:t>
            </a:r>
            <a:r>
              <a:rPr lang="en-GB" sz="1200" kern="120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2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94/62/EC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200" kern="1200">
                <a:ea typeface="Times New Roman" panose="02020603050405020304" pitchFamily="18" charset="0"/>
                <a:cs typeface="Times New Roman" panose="02020603050405020304" pitchFamily="18" charset="0"/>
              </a:rPr>
              <a:t>“Battery Directive” 2006/66/EC </a:t>
            </a:r>
            <a:r>
              <a:rPr lang="en-GB" sz="12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200" dirty="0">
              <a:latin typeface="+mn-lt"/>
              <a:ea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2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“WFD” 2008/98/EC </a:t>
            </a:r>
            <a:endParaRPr lang="en-GB" sz="1200" kern="12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1200">
                <a:ea typeface="Times New Roman" panose="02020603050405020304" pitchFamily="18" charset="0"/>
              </a:rPr>
              <a:t>„</a:t>
            </a:r>
            <a:r>
              <a:rPr lang="de-DE" sz="1200" dirty="0" err="1">
                <a:ea typeface="Times New Roman" panose="02020603050405020304" pitchFamily="18" charset="0"/>
              </a:rPr>
              <a:t>RoHS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Directive</a:t>
            </a:r>
            <a:r>
              <a:rPr lang="de-DE" sz="1200" dirty="0">
                <a:ea typeface="Times New Roman" panose="02020603050405020304" pitchFamily="18" charset="0"/>
              </a:rPr>
              <a:t>“ 2011/65/EU</a:t>
            </a:r>
            <a:endParaRPr lang="de-DE" sz="1200" dirty="0">
              <a:latin typeface="+mn-lt"/>
              <a:ea typeface="Times New Roman" panose="02020603050405020304" pitchFamily="18" charset="0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200" kern="1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“WEEE Directive” 2012/19/EU</a:t>
            </a:r>
            <a:endParaRPr lang="de-DE" sz="12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9" name="Sprechblase: rechteckig 38">
            <a:extLst>
              <a:ext uri="{FF2B5EF4-FFF2-40B4-BE49-F238E27FC236}">
                <a16:creationId xmlns:a16="http://schemas.microsoft.com/office/drawing/2014/main" id="{DA7503B2-EC95-48C3-A9D7-76F5A638CEC2}"/>
              </a:ext>
            </a:extLst>
          </p:cNvPr>
          <p:cNvSpPr/>
          <p:nvPr/>
        </p:nvSpPr>
        <p:spPr>
          <a:xfrm>
            <a:off x="5581597" y="653351"/>
            <a:ext cx="3170376" cy="646331"/>
          </a:xfrm>
          <a:prstGeom prst="wedgeRectCallout">
            <a:avLst>
              <a:gd name="adj1" fmla="val -38689"/>
              <a:gd name="adj2" fmla="val 107632"/>
            </a:avLst>
          </a:prstGeom>
          <a:solidFill>
            <a:srgbClr val="DDC5D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„Energy </a:t>
            </a:r>
            <a:r>
              <a:rPr lang="de-DE" sz="1200" dirty="0" err="1"/>
              <a:t>Labelling</a:t>
            </a:r>
            <a:r>
              <a:rPr lang="de-DE" sz="1200" dirty="0"/>
              <a:t> </a:t>
            </a:r>
            <a:r>
              <a:rPr lang="de-DE" sz="1200" dirty="0" err="1"/>
              <a:t>Directive</a:t>
            </a:r>
            <a:r>
              <a:rPr lang="de-DE" sz="1200" dirty="0"/>
              <a:t>“ 92/75/EC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“</a:t>
            </a:r>
            <a:r>
              <a:rPr lang="en-GB" sz="1200" dirty="0" err="1"/>
              <a:t>Ecodesign</a:t>
            </a:r>
            <a:r>
              <a:rPr lang="en-GB" sz="1200" dirty="0"/>
              <a:t> Directive” 2009/125/EC 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“Textile Regulation” 1007/2011/EU</a:t>
            </a:r>
            <a:endParaRPr lang="de-DE" sz="1200" dirty="0"/>
          </a:p>
        </p:txBody>
      </p:sp>
      <p:sp>
        <p:nvSpPr>
          <p:cNvPr id="41" name="Sprechblase: rechteckig 40">
            <a:extLst>
              <a:ext uri="{FF2B5EF4-FFF2-40B4-BE49-F238E27FC236}">
                <a16:creationId xmlns:a16="http://schemas.microsoft.com/office/drawing/2014/main" id="{AA6EA8CB-EA6A-458E-88E2-EC515542BF88}"/>
              </a:ext>
            </a:extLst>
          </p:cNvPr>
          <p:cNvSpPr/>
          <p:nvPr/>
        </p:nvSpPr>
        <p:spPr>
          <a:xfrm>
            <a:off x="61476" y="4721297"/>
            <a:ext cx="1779484" cy="830997"/>
          </a:xfrm>
          <a:prstGeom prst="wedgeRectCallout">
            <a:avLst>
              <a:gd name="adj1" fmla="val 62937"/>
              <a:gd name="adj2" fmla="val -17899"/>
            </a:avLst>
          </a:prstGeom>
          <a:solidFill>
            <a:srgbClr val="DDC5D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2000" rIns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dk1"/>
                </a:solidFill>
                <a:latin typeface="+mn-lt"/>
                <a:cs typeface="Times New Roman" panose="02020603050405020304" pitchFamily="18" charset="0"/>
              </a:rPr>
              <a:t>“REACH Regulation” 1907/2006/EC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dk1"/>
                </a:solidFill>
                <a:latin typeface="+mn-lt"/>
                <a:cs typeface="Times New Roman" panose="02020603050405020304" pitchFamily="18" charset="0"/>
              </a:rPr>
              <a:t>„CLP Regulation“ 1272/2008/EC</a:t>
            </a:r>
          </a:p>
        </p:txBody>
      </p:sp>
      <p:pic>
        <p:nvPicPr>
          <p:cNvPr id="46" name="Picture 14">
            <a:extLst>
              <a:ext uri="{FF2B5EF4-FFF2-40B4-BE49-F238E27FC236}">
                <a16:creationId xmlns:a16="http://schemas.microsoft.com/office/drawing/2014/main" id="{0BEAEC78-97EE-472C-86AC-7AC6EA93D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686" y="3595328"/>
            <a:ext cx="395650" cy="357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93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2080CFC-E8EA-4A23-8A45-F732245E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PI4.0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013695-1950-4F3C-8CA7-3160EF428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4436F37B-A893-4BCA-9039-9DD99D7482F3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30648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BDB74-707A-4112-80FA-BC8DA610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67" y="134374"/>
            <a:ext cx="10748433" cy="381000"/>
          </a:xfrm>
        </p:spPr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in legal </a:t>
            </a:r>
            <a:r>
              <a:rPr lang="de-DE" dirty="0" err="1"/>
              <a:t>acts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A52634-4E39-4046-8883-B3169A23D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095D285-BA67-43E0-AEA4-C80273683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94058"/>
              </p:ext>
            </p:extLst>
          </p:nvPr>
        </p:nvGraphicFramePr>
        <p:xfrm>
          <a:off x="74082" y="528074"/>
          <a:ext cx="12039602" cy="632992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838202">
                  <a:extLst>
                    <a:ext uri="{9D8B030D-6E8A-4147-A177-3AD203B41FA5}">
                      <a16:colId xmlns:a16="http://schemas.microsoft.com/office/drawing/2014/main" val="2216167692"/>
                    </a:ext>
                  </a:extLst>
                </a:gridCol>
                <a:gridCol w="8371415">
                  <a:extLst>
                    <a:ext uri="{9D8B030D-6E8A-4147-A177-3AD203B41FA5}">
                      <a16:colId xmlns:a16="http://schemas.microsoft.com/office/drawing/2014/main" val="4490388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2611894"/>
                    </a:ext>
                  </a:extLst>
                </a:gridCol>
                <a:gridCol w="820369">
                  <a:extLst>
                    <a:ext uri="{9D8B030D-6E8A-4147-A177-3AD203B41FA5}">
                      <a16:colId xmlns:a16="http://schemas.microsoft.com/office/drawing/2014/main" val="386625196"/>
                    </a:ext>
                  </a:extLst>
                </a:gridCol>
                <a:gridCol w="642858">
                  <a:extLst>
                    <a:ext uri="{9D8B030D-6E8A-4147-A177-3AD203B41FA5}">
                      <a16:colId xmlns:a16="http://schemas.microsoft.com/office/drawing/2014/main" val="308654319"/>
                    </a:ext>
                  </a:extLst>
                </a:gridCol>
                <a:gridCol w="642858">
                  <a:extLst>
                    <a:ext uri="{9D8B030D-6E8A-4147-A177-3AD203B41FA5}">
                      <a16:colId xmlns:a16="http://schemas.microsoft.com/office/drawing/2014/main" val="614028933"/>
                    </a:ext>
                  </a:extLst>
                </a:gridCol>
              </a:tblGrid>
              <a:tr h="2341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Legal area</a:t>
                      </a:r>
                      <a:endParaRPr lang="de-DE" sz="10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6" marR="10326" marT="8127" marB="8127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Description</a:t>
                      </a:r>
                      <a:endParaRPr lang="de-DE" sz="10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6" marR="10326" marT="8127" marB="8127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Material</a:t>
                      </a:r>
                      <a:b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</a:b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information</a:t>
                      </a:r>
                      <a:endParaRPr lang="de-DE" sz="10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Functional and</a:t>
                      </a:r>
                      <a:br>
                        <a:rPr lang="de-DE" sz="1000" dirty="0">
                          <a:solidFill>
                            <a:schemeClr val="accent3"/>
                          </a:solidFill>
                          <a:effectLst/>
                        </a:rPr>
                      </a:b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technical spec.</a:t>
                      </a:r>
                      <a:endParaRPr lang="de-DE" sz="10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Product design information</a:t>
                      </a:r>
                      <a:endParaRPr lang="de-DE" sz="10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Circularity </a:t>
                      </a:r>
                      <a:br>
                        <a:rPr lang="de-DE" sz="1000" dirty="0">
                          <a:solidFill>
                            <a:schemeClr val="accent3"/>
                          </a:solidFill>
                          <a:effectLst/>
                        </a:rPr>
                      </a:b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information</a:t>
                      </a:r>
                      <a:endParaRPr lang="de-DE" sz="10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6" marR="10326" marT="8127" marB="8127"/>
                </a:tc>
                <a:extLst>
                  <a:ext uri="{0D108BD9-81ED-4DB2-BD59-A6C34878D82A}">
                    <a16:rowId xmlns:a16="http://schemas.microsoft.com/office/drawing/2014/main" val="4234033212"/>
                  </a:ext>
                </a:extLst>
              </a:tr>
              <a:tr h="18087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Chemicals legislation</a:t>
                      </a:r>
                      <a:endParaRPr lang="de-DE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“REACH Regulation” (EC) No 1907/2006 on the Registration, Evaluation, Authorisation and Restriction of Chemicals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de-DE" sz="1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3697353726"/>
                  </a:ext>
                </a:extLst>
              </a:tr>
              <a:tr h="1808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Regulation (EC) No 1272/2008 on the classification, labelling and packaging of substances and mixtures “CLP Regulation”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570056216"/>
                  </a:ext>
                </a:extLst>
              </a:tr>
              <a:tr h="220564">
                <a:tc rowSpan="9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Product legislation</a:t>
                      </a:r>
                      <a:endParaRPr lang="de-DE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endParaRPr lang="de-DE" sz="1000" dirty="0">
                        <a:solidFill>
                          <a:schemeClr val="accent3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“Textile Regulation” (EU) No 1007/2011 on textile fibre names and related labelling and marking of the fibre composition of textile products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de-DE" sz="1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de-DE" sz="1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4243928888"/>
                  </a:ext>
                </a:extLst>
              </a:tr>
              <a:tr h="22056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“</a:t>
                      </a:r>
                      <a:r>
                        <a:rPr lang="en-GB" sz="1000" dirty="0" err="1">
                          <a:effectLst/>
                        </a:rPr>
                        <a:t>Ecodesign</a:t>
                      </a:r>
                      <a:r>
                        <a:rPr lang="en-GB" sz="1000" dirty="0">
                          <a:effectLst/>
                        </a:rPr>
                        <a:t> Directive” 2009/125/EC establishing a framework for the setting of </a:t>
                      </a:r>
                      <a:r>
                        <a:rPr lang="en-GB" sz="1000" dirty="0" err="1">
                          <a:effectLst/>
                        </a:rPr>
                        <a:t>ecodesign</a:t>
                      </a:r>
                      <a:r>
                        <a:rPr lang="en-GB" sz="1000" dirty="0">
                          <a:effectLst/>
                        </a:rPr>
                        <a:t> requirements for energy-related products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4119350559"/>
                  </a:ext>
                </a:extLst>
              </a:tr>
              <a:tr h="22056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Example: Commission Regulation (EU) No 617/2013 with regard to </a:t>
                      </a:r>
                      <a:r>
                        <a:rPr lang="en-GB" sz="1000" dirty="0" err="1">
                          <a:effectLst/>
                        </a:rPr>
                        <a:t>ecodesign</a:t>
                      </a:r>
                      <a:r>
                        <a:rPr lang="en-GB" sz="1000" dirty="0">
                          <a:effectLst/>
                        </a:rPr>
                        <a:t> requirements for computers and computer servers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1454672152"/>
                  </a:ext>
                </a:extLst>
              </a:tr>
              <a:tr h="1560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Example: Commission Regulation </a:t>
                      </a:r>
                      <a:r>
                        <a:rPr lang="en-GB" sz="1000" strike="sngStrike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(EU) 2019/2023 laying down </a:t>
                      </a:r>
                      <a:r>
                        <a:rPr lang="en-GB" sz="1000" dirty="0" err="1">
                          <a:effectLst/>
                        </a:rPr>
                        <a:t>ecodesign</a:t>
                      </a:r>
                      <a:r>
                        <a:rPr lang="en-GB" sz="1000" dirty="0">
                          <a:effectLst/>
                        </a:rPr>
                        <a:t> requirements for household washing machines and household washer-dryers</a:t>
                      </a: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352515045"/>
                  </a:ext>
                </a:extLst>
              </a:tr>
              <a:tr h="1808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Example: Commission Regulation (EU) 2019/2021 laying down </a:t>
                      </a:r>
                      <a:r>
                        <a:rPr lang="en-GB" sz="1000" dirty="0" err="1">
                          <a:effectLst/>
                        </a:rPr>
                        <a:t>ecodesign</a:t>
                      </a:r>
                      <a:r>
                        <a:rPr lang="en-GB" sz="1000" dirty="0">
                          <a:effectLst/>
                        </a:rPr>
                        <a:t> requirements for electronic displays “</a:t>
                      </a:r>
                      <a:r>
                        <a:rPr lang="en-GB" sz="1000" dirty="0" err="1">
                          <a:effectLst/>
                        </a:rPr>
                        <a:t>Ecodesign</a:t>
                      </a:r>
                      <a:r>
                        <a:rPr lang="en-GB" sz="1000" dirty="0">
                          <a:effectLst/>
                        </a:rPr>
                        <a:t> Regulation Displays”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 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4244248945"/>
                  </a:ext>
                </a:extLst>
              </a:tr>
              <a:tr h="1411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“EEL Regulation” (EU) 2017/1369 setting a framework for energy labelling 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953411097"/>
                  </a:ext>
                </a:extLst>
              </a:tr>
              <a:tr h="22056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“ESPR Regulation” framework for setting </a:t>
                      </a:r>
                      <a:r>
                        <a:rPr lang="en-GB" sz="1000" dirty="0" err="1">
                          <a:effectLst/>
                        </a:rPr>
                        <a:t>Ecodesign</a:t>
                      </a:r>
                      <a:r>
                        <a:rPr lang="en-GB" sz="1000" dirty="0">
                          <a:effectLst/>
                        </a:rPr>
                        <a:t> Requirements for Sustainable Products, COM(2022) 142 final, 2022/0095(COD)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 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6331686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“Circular Textiles Strategy”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EU Strategy for Sustainable and Circular Textiles ( COM(2022) 141 final)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3363784517"/>
                  </a:ext>
                </a:extLst>
              </a:tr>
              <a:tr h="299945">
                <a:tc v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“Type Approval Regulation</a:t>
                      </a:r>
                      <a:r>
                        <a:rPr lang="de-DE" sz="1000" dirty="0">
                          <a:effectLst/>
                        </a:rPr>
                        <a:t> </a:t>
                      </a:r>
                      <a:r>
                        <a:rPr lang="en-GB" sz="1000" dirty="0">
                          <a:effectLst/>
                        </a:rPr>
                        <a:t>”Regulation (EU) 2018/858 on the approval and market surveillance of motor vehicles and their trailers, and of systems, components and separate technical units intended for such vehicles 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1504475179"/>
                  </a:ext>
                </a:extLst>
              </a:tr>
              <a:tr h="180876">
                <a:tc row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Waste legislation</a:t>
                      </a:r>
                      <a:endParaRPr lang="de-DE" sz="100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endParaRPr lang="de-DE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“Battery Directive” Directive 2006/66/EC on batteries and accumulators and </a:t>
                      </a:r>
                      <a:r>
                        <a:rPr lang="de-DE" sz="1000" dirty="0">
                          <a:effectLst/>
                        </a:rPr>
                        <a:t> </a:t>
                      </a:r>
                      <a:r>
                        <a:rPr lang="en-GB" sz="1000" dirty="0">
                          <a:effectLst/>
                        </a:rPr>
                        <a:t>waste batteries and accumulators 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2082236473"/>
                  </a:ext>
                </a:extLst>
              </a:tr>
              <a:tr h="1411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“Battery Regulation” Regulation (EU) 2023/1542 concerning batteries and waste batteries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x</a:t>
                      </a: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2626822121"/>
                  </a:ext>
                </a:extLst>
              </a:tr>
              <a:tr h="1411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“ELV Directive” Directive 2000/53/EC on end-of life vehicles 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3459902116"/>
                  </a:ext>
                </a:extLst>
              </a:tr>
              <a:tr h="1411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“Packaging Directive”</a:t>
                      </a:r>
                      <a:r>
                        <a:rPr lang="de-DE" sz="10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Directive 94/62/EC on packaging and packaging waste 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7030A0"/>
                          </a:solidFill>
                          <a:effectLst/>
                        </a:rPr>
                        <a:t>x</a:t>
                      </a:r>
                      <a:r>
                        <a:rPr lang="de-DE" sz="800" dirty="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endParaRPr lang="de-DE" sz="1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49563859"/>
                  </a:ext>
                </a:extLst>
              </a:tr>
              <a:tr h="1411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“WEEE Directive” Directive 2012/19/EU on waste electrical and electronic equipment 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de-DE" sz="1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CC660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2687305891"/>
                  </a:ext>
                </a:extLst>
              </a:tr>
              <a:tr h="1411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“WFD Directive ”Directive 2008/98/EC on waste (Waste Framework Directive) </a:t>
                      </a:r>
                      <a:endParaRPr lang="de-DE" sz="1000" dirty="0">
                        <a:effectLst/>
                      </a:endParaRP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  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3912297969"/>
                  </a:ext>
                </a:extLst>
              </a:tr>
              <a:tr h="22056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Directive 2011/65/EU on the restriction of the use of certain hazardous substances in electrical and electronic equipment </a:t>
                      </a:r>
                      <a:endParaRPr lang="de-DE" sz="1000" dirty="0">
                        <a:effectLst/>
                      </a:endParaRP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“RoHS Directive”</a:t>
                      </a: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1451624521"/>
                  </a:ext>
                </a:extLst>
              </a:tr>
              <a:tr h="18087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effectLst/>
                        </a:rPr>
                        <a:t>Corporate legislation</a:t>
                      </a:r>
                      <a:endParaRPr lang="de-DE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“CSDD Proposal” Proposal for a Directive on Corporate Sustainability Due Diligence, COM(2022) 71 final, 2022/0051(COD)</a:t>
                      </a:r>
                      <a:endParaRPr lang="de-DE" sz="1000" dirty="0">
                        <a:effectLst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903961450"/>
                  </a:ext>
                </a:extLst>
              </a:tr>
              <a:tr h="1411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Regulation (EU) 2017/821 on supply chain due diligence “Conflict Mineral Regulation”, “CMR”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0326" marR="10326" marT="8127" marB="8127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de-DE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Frutiger LT Com 45 Light"/>
                          <a:sym typeface="Arial"/>
                        </a:defRPr>
                      </a:lvl9pPr>
                    </a:lstStyle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de-DE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2027206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47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CF6E8-3EFB-4C16-BEC6-63882EAE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legal </a:t>
            </a:r>
            <a:r>
              <a:rPr lang="de-DE" dirty="0" err="1"/>
              <a:t>acts</a:t>
            </a:r>
            <a:endParaRPr lang="de-DE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CBA76312-E0C2-4EE1-9701-7602A7D1D4CB}"/>
              </a:ext>
            </a:extLst>
          </p:cNvPr>
          <p:cNvSpPr txBox="1">
            <a:spLocks/>
          </p:cNvSpPr>
          <p:nvPr/>
        </p:nvSpPr>
        <p:spPr>
          <a:xfrm>
            <a:off x="692898" y="1786091"/>
            <a:ext cx="5204110" cy="184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/>
              <a:t>26 Expert </a:t>
            </a:r>
            <a:r>
              <a:rPr lang="de-DE" b="1" dirty="0" err="1"/>
              <a:t>interviews</a:t>
            </a:r>
            <a:endParaRPr lang="de-DE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/>
              <a:t>5 Workshops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/>
              <a:t>Consumer </a:t>
            </a:r>
            <a:r>
              <a:rPr lang="de-DE" b="1" dirty="0" err="1"/>
              <a:t>survey</a:t>
            </a:r>
            <a:r>
              <a:rPr lang="de-DE" b="1" dirty="0"/>
              <a:t> (1001 </a:t>
            </a:r>
            <a:r>
              <a:rPr lang="de-DE" b="1" dirty="0" err="1"/>
              <a:t>particpants</a:t>
            </a:r>
            <a:r>
              <a:rPr lang="de-DE" b="1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68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CF6E8-3EFB-4C16-BEC6-63882EAE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legal </a:t>
            </a:r>
            <a:r>
              <a:rPr lang="de-DE" dirty="0" err="1"/>
              <a:t>acts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790CF4-524C-4DB2-9980-FB9EF965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8812" y="4873466"/>
            <a:ext cx="2353141" cy="1176460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Accessibility</a:t>
            </a:r>
            <a:r>
              <a:rPr lang="de-DE" sz="12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Granularity</a:t>
            </a:r>
            <a:endParaRPr lang="de-DE" sz="1200" dirty="0"/>
          </a:p>
          <a:p>
            <a:endParaRPr lang="de-DE" sz="12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206EFB5-725D-4A5C-981C-9DD7632CA55C}"/>
              </a:ext>
            </a:extLst>
          </p:cNvPr>
          <p:cNvGrpSpPr/>
          <p:nvPr/>
        </p:nvGrpSpPr>
        <p:grpSpPr>
          <a:xfrm>
            <a:off x="3273370" y="3108484"/>
            <a:ext cx="4501309" cy="3263148"/>
            <a:chOff x="389632" y="6532562"/>
            <a:chExt cx="5042320" cy="393005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08E118F0-0906-4AFE-95D1-C4AE64B48D54}"/>
                </a:ext>
              </a:extLst>
            </p:cNvPr>
            <p:cNvGrpSpPr/>
            <p:nvPr/>
          </p:nvGrpSpPr>
          <p:grpSpPr>
            <a:xfrm>
              <a:off x="389632" y="6532562"/>
              <a:ext cx="5042320" cy="3930051"/>
              <a:chOff x="389632" y="6532562"/>
              <a:chExt cx="5042320" cy="3930051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F9ECB6B2-90F9-4BCC-8CC0-C9161B8AA727}"/>
                  </a:ext>
                </a:extLst>
              </p:cNvPr>
              <p:cNvGrpSpPr/>
              <p:nvPr/>
            </p:nvGrpSpPr>
            <p:grpSpPr>
              <a:xfrm>
                <a:off x="389632" y="6532562"/>
                <a:ext cx="5042320" cy="3930051"/>
                <a:chOff x="-1446788" y="5290502"/>
                <a:chExt cx="5042320" cy="3930051"/>
              </a:xfrm>
            </p:grpSpPr>
            <p:sp>
              <p:nvSpPr>
                <p:cNvPr id="25" name="Nach oben gebogener Pfeil 9">
                  <a:extLst>
                    <a:ext uri="{FF2B5EF4-FFF2-40B4-BE49-F238E27FC236}">
                      <a16:creationId xmlns:a16="http://schemas.microsoft.com/office/drawing/2014/main" id="{0CCD528A-D8AE-4713-8E90-1642E01117B3}"/>
                    </a:ext>
                  </a:extLst>
                </p:cNvPr>
                <p:cNvSpPr/>
                <p:nvPr/>
              </p:nvSpPr>
              <p:spPr>
                <a:xfrm rot="5400000">
                  <a:off x="1406979" y="7928289"/>
                  <a:ext cx="763606" cy="1514180"/>
                </a:xfrm>
                <a:prstGeom prst="bentUpArrow">
                  <a:avLst>
                    <a:gd name="adj1" fmla="val 32840"/>
                    <a:gd name="adj2" fmla="val 25000"/>
                    <a:gd name="adj3" fmla="val 35780"/>
                  </a:avLst>
                </a:prstGeom>
                <a:solidFill>
                  <a:srgbClr val="4472C4">
                    <a:tint val="50000"/>
                    <a:hueOff val="0"/>
                    <a:satOff val="0"/>
                    <a:lumOff val="0"/>
                    <a:alphaOff val="0"/>
                  </a:srgbClr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17" name="Nach oben gebogener Pfeil 6">
                  <a:extLst>
                    <a:ext uri="{FF2B5EF4-FFF2-40B4-BE49-F238E27FC236}">
                      <a16:creationId xmlns:a16="http://schemas.microsoft.com/office/drawing/2014/main" id="{61223BD4-75AB-47F0-AEBE-AE31C465F455}"/>
                    </a:ext>
                  </a:extLst>
                </p:cNvPr>
                <p:cNvSpPr/>
                <p:nvPr/>
              </p:nvSpPr>
              <p:spPr>
                <a:xfrm rot="5400000">
                  <a:off x="-1238122" y="6163571"/>
                  <a:ext cx="787598" cy="896652"/>
                </a:xfrm>
                <a:prstGeom prst="bentUpArrow">
                  <a:avLst>
                    <a:gd name="adj1" fmla="val 32840"/>
                    <a:gd name="adj2" fmla="val 25000"/>
                    <a:gd name="adj3" fmla="val 35780"/>
                  </a:avLst>
                </a:prstGeom>
                <a:solidFill>
                  <a:srgbClr val="4472C4">
                    <a:tint val="50000"/>
                    <a:hueOff val="0"/>
                    <a:satOff val="0"/>
                    <a:lumOff val="0"/>
                    <a:alphaOff val="0"/>
                  </a:srgbClr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18" name="Freihandform 7">
                  <a:extLst>
                    <a:ext uri="{FF2B5EF4-FFF2-40B4-BE49-F238E27FC236}">
                      <a16:creationId xmlns:a16="http://schemas.microsoft.com/office/drawing/2014/main" id="{E83BC06C-E97E-4E63-98FD-5413D64A3FCA}"/>
                    </a:ext>
                  </a:extLst>
                </p:cNvPr>
                <p:cNvSpPr/>
                <p:nvPr/>
              </p:nvSpPr>
              <p:spPr>
                <a:xfrm>
                  <a:off x="-1446788" y="5290502"/>
                  <a:ext cx="1325852" cy="928053"/>
                </a:xfrm>
                <a:custGeom>
                  <a:avLst/>
                  <a:gdLst>
                    <a:gd name="connsiteX0" fmla="*/ 0 w 1325852"/>
                    <a:gd name="connsiteY0" fmla="*/ 154706 h 928053"/>
                    <a:gd name="connsiteX1" fmla="*/ 154706 w 1325852"/>
                    <a:gd name="connsiteY1" fmla="*/ 0 h 928053"/>
                    <a:gd name="connsiteX2" fmla="*/ 1171146 w 1325852"/>
                    <a:gd name="connsiteY2" fmla="*/ 0 h 928053"/>
                    <a:gd name="connsiteX3" fmla="*/ 1325852 w 1325852"/>
                    <a:gd name="connsiteY3" fmla="*/ 154706 h 928053"/>
                    <a:gd name="connsiteX4" fmla="*/ 1325852 w 1325852"/>
                    <a:gd name="connsiteY4" fmla="*/ 773347 h 928053"/>
                    <a:gd name="connsiteX5" fmla="*/ 1171146 w 1325852"/>
                    <a:gd name="connsiteY5" fmla="*/ 928053 h 928053"/>
                    <a:gd name="connsiteX6" fmla="*/ 154706 w 1325852"/>
                    <a:gd name="connsiteY6" fmla="*/ 928053 h 928053"/>
                    <a:gd name="connsiteX7" fmla="*/ 0 w 1325852"/>
                    <a:gd name="connsiteY7" fmla="*/ 773347 h 928053"/>
                    <a:gd name="connsiteX8" fmla="*/ 0 w 1325852"/>
                    <a:gd name="connsiteY8" fmla="*/ 154706 h 92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5852" h="928053">
                      <a:moveTo>
                        <a:pt x="0" y="154706"/>
                      </a:moveTo>
                      <a:cubicBezTo>
                        <a:pt x="0" y="69264"/>
                        <a:pt x="69264" y="0"/>
                        <a:pt x="154706" y="0"/>
                      </a:cubicBezTo>
                      <a:lnTo>
                        <a:pt x="1171146" y="0"/>
                      </a:lnTo>
                      <a:cubicBezTo>
                        <a:pt x="1256588" y="0"/>
                        <a:pt x="1325852" y="69264"/>
                        <a:pt x="1325852" y="154706"/>
                      </a:cubicBezTo>
                      <a:lnTo>
                        <a:pt x="1325852" y="773347"/>
                      </a:lnTo>
                      <a:cubicBezTo>
                        <a:pt x="1325852" y="858789"/>
                        <a:pt x="1256588" y="928053"/>
                        <a:pt x="1171146" y="928053"/>
                      </a:cubicBezTo>
                      <a:lnTo>
                        <a:pt x="154706" y="928053"/>
                      </a:lnTo>
                      <a:cubicBezTo>
                        <a:pt x="69264" y="928053"/>
                        <a:pt x="0" y="858789"/>
                        <a:pt x="0" y="773347"/>
                      </a:cubicBezTo>
                      <a:lnTo>
                        <a:pt x="0" y="154706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94842" tIns="94842" rIns="94842" bIns="94842" numCol="1" spcCol="1270" anchor="ctr" anchorCtr="0">
                  <a:noAutofit/>
                </a:bodyPr>
                <a:lstStyle/>
                <a:p>
                  <a:pPr marL="0" marR="0" lvl="0" indent="0" algn="ctr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1. Legal </a:t>
                  </a:r>
                  <a:r>
                    <a:rPr kumimoji="0" lang="de-DE" sz="1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information</a:t>
                  </a:r>
                  <a:r>
                    <a: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de-DE" sz="1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requirement</a:t>
                  </a:r>
                  <a:r>
                    <a: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de-DE" sz="1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exists</a:t>
                  </a:r>
                  <a:r>
                    <a: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?</a:t>
                  </a:r>
                </a:p>
              </p:txBody>
            </p:sp>
            <p:sp>
              <p:nvSpPr>
                <p:cNvPr id="19" name="Rechteck 18">
                  <a:extLst>
                    <a:ext uri="{FF2B5EF4-FFF2-40B4-BE49-F238E27FC236}">
                      <a16:creationId xmlns:a16="http://schemas.microsoft.com/office/drawing/2014/main" id="{56122B9B-0577-4141-966F-84554E49E7C9}"/>
                    </a:ext>
                  </a:extLst>
                </p:cNvPr>
                <p:cNvSpPr/>
                <p:nvPr/>
              </p:nvSpPr>
              <p:spPr>
                <a:xfrm>
                  <a:off x="2545874" y="5378379"/>
                  <a:ext cx="1049658" cy="750093"/>
                </a:xfrm>
                <a:prstGeom prst="rect">
                  <a:avLst/>
                </a:prstGeom>
                <a:gradFill>
                  <a:gsLst>
                    <a:gs pos="6800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</a:gra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49530" tIns="49530" rIns="49530" bIns="49530" numCol="1" spcCol="1270" anchor="ctr" anchorCtr="0">
                  <a:noAutofit/>
                </a:bodyPr>
                <a:lstStyle/>
                <a:p>
                  <a:pPr marL="0" marR="0" lvl="1" indent="0" algn="ctr" defTabSz="444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Legal </a:t>
                  </a:r>
                  <a:r>
                    <a:rPr kumimoji="0" lang="de-DE" sz="11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information</a:t>
                  </a:r>
                  <a:r>
                    <a:rPr kumimoji="0" lang="de-DE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de-DE" sz="11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gap</a:t>
                  </a:r>
                  <a:endParaRPr kumimoji="0" lang="de-D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Nach oben gebogener Pfeil 9">
                  <a:extLst>
                    <a:ext uri="{FF2B5EF4-FFF2-40B4-BE49-F238E27FC236}">
                      <a16:creationId xmlns:a16="http://schemas.microsoft.com/office/drawing/2014/main" id="{06900668-F509-471F-A1FC-89C139D9213C}"/>
                    </a:ext>
                  </a:extLst>
                </p:cNvPr>
                <p:cNvSpPr/>
                <p:nvPr/>
              </p:nvSpPr>
              <p:spPr>
                <a:xfrm rot="5400000">
                  <a:off x="-138850" y="7206081"/>
                  <a:ext cx="787598" cy="896652"/>
                </a:xfrm>
                <a:prstGeom prst="bentUpArrow">
                  <a:avLst>
                    <a:gd name="adj1" fmla="val 32840"/>
                    <a:gd name="adj2" fmla="val 25000"/>
                    <a:gd name="adj3" fmla="val 35780"/>
                  </a:avLst>
                </a:prstGeom>
                <a:solidFill>
                  <a:srgbClr val="4472C4">
                    <a:tint val="50000"/>
                    <a:hueOff val="0"/>
                    <a:satOff val="0"/>
                    <a:lumOff val="0"/>
                    <a:alphaOff val="0"/>
                  </a:srgbClr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21" name="Freihandform 10">
                  <a:extLst>
                    <a:ext uri="{FF2B5EF4-FFF2-40B4-BE49-F238E27FC236}">
                      <a16:creationId xmlns:a16="http://schemas.microsoft.com/office/drawing/2014/main" id="{36302DEE-3FA6-47DF-B62C-DA6F64CF6004}"/>
                    </a:ext>
                  </a:extLst>
                </p:cNvPr>
                <p:cNvSpPr/>
                <p:nvPr/>
              </p:nvSpPr>
              <p:spPr>
                <a:xfrm>
                  <a:off x="-347516" y="6333013"/>
                  <a:ext cx="1325852" cy="928053"/>
                </a:xfrm>
                <a:custGeom>
                  <a:avLst/>
                  <a:gdLst>
                    <a:gd name="connsiteX0" fmla="*/ 0 w 1325852"/>
                    <a:gd name="connsiteY0" fmla="*/ 154706 h 928053"/>
                    <a:gd name="connsiteX1" fmla="*/ 154706 w 1325852"/>
                    <a:gd name="connsiteY1" fmla="*/ 0 h 928053"/>
                    <a:gd name="connsiteX2" fmla="*/ 1171146 w 1325852"/>
                    <a:gd name="connsiteY2" fmla="*/ 0 h 928053"/>
                    <a:gd name="connsiteX3" fmla="*/ 1325852 w 1325852"/>
                    <a:gd name="connsiteY3" fmla="*/ 154706 h 928053"/>
                    <a:gd name="connsiteX4" fmla="*/ 1325852 w 1325852"/>
                    <a:gd name="connsiteY4" fmla="*/ 773347 h 928053"/>
                    <a:gd name="connsiteX5" fmla="*/ 1171146 w 1325852"/>
                    <a:gd name="connsiteY5" fmla="*/ 928053 h 928053"/>
                    <a:gd name="connsiteX6" fmla="*/ 154706 w 1325852"/>
                    <a:gd name="connsiteY6" fmla="*/ 928053 h 928053"/>
                    <a:gd name="connsiteX7" fmla="*/ 0 w 1325852"/>
                    <a:gd name="connsiteY7" fmla="*/ 773347 h 928053"/>
                    <a:gd name="connsiteX8" fmla="*/ 0 w 1325852"/>
                    <a:gd name="connsiteY8" fmla="*/ 154706 h 92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5852" h="928053">
                      <a:moveTo>
                        <a:pt x="0" y="154706"/>
                      </a:moveTo>
                      <a:cubicBezTo>
                        <a:pt x="0" y="69264"/>
                        <a:pt x="69264" y="0"/>
                        <a:pt x="154706" y="0"/>
                      </a:cubicBezTo>
                      <a:lnTo>
                        <a:pt x="1171146" y="0"/>
                      </a:lnTo>
                      <a:cubicBezTo>
                        <a:pt x="1256588" y="0"/>
                        <a:pt x="1325852" y="69264"/>
                        <a:pt x="1325852" y="154706"/>
                      </a:cubicBezTo>
                      <a:lnTo>
                        <a:pt x="1325852" y="773347"/>
                      </a:lnTo>
                      <a:cubicBezTo>
                        <a:pt x="1325852" y="858789"/>
                        <a:pt x="1256588" y="928053"/>
                        <a:pt x="1171146" y="928053"/>
                      </a:cubicBezTo>
                      <a:lnTo>
                        <a:pt x="154706" y="928053"/>
                      </a:lnTo>
                      <a:cubicBezTo>
                        <a:pt x="69264" y="928053"/>
                        <a:pt x="0" y="858789"/>
                        <a:pt x="0" y="773347"/>
                      </a:cubicBezTo>
                      <a:lnTo>
                        <a:pt x="0" y="154706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94842" tIns="94842" rIns="94842" bIns="94842" numCol="1" spcCol="1270" anchor="ctr" anchorCtr="0">
                  <a:noAutofit/>
                </a:bodyPr>
                <a:lstStyle/>
                <a:p>
                  <a:pPr marL="0" marR="0" lvl="0" indent="0" algn="ctr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2. </a:t>
                  </a:r>
                  <a:r>
                    <a:rPr kumimoji="0" lang="de-DE" sz="1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Is</a:t>
                  </a:r>
                  <a:r>
                    <a: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 the information </a:t>
                  </a:r>
                  <a:r>
                    <a:rPr kumimoji="0" lang="de-DE" sz="1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available</a:t>
                  </a:r>
                  <a:r>
                    <a: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?</a:t>
                  </a:r>
                </a:p>
              </p:txBody>
            </p:sp>
            <p:sp>
              <p:nvSpPr>
                <p:cNvPr id="22" name="Freihandform 11">
                  <a:extLst>
                    <a:ext uri="{FF2B5EF4-FFF2-40B4-BE49-F238E27FC236}">
                      <a16:creationId xmlns:a16="http://schemas.microsoft.com/office/drawing/2014/main" id="{5A427810-EACD-4878-A385-6C1908638CFD}"/>
                    </a:ext>
                  </a:extLst>
                </p:cNvPr>
                <p:cNvSpPr/>
                <p:nvPr/>
              </p:nvSpPr>
              <p:spPr>
                <a:xfrm>
                  <a:off x="2545874" y="6412585"/>
                  <a:ext cx="1049658" cy="750093"/>
                </a:xfrm>
                <a:custGeom>
                  <a:avLst/>
                  <a:gdLst>
                    <a:gd name="connsiteX0" fmla="*/ 0 w 964298"/>
                    <a:gd name="connsiteY0" fmla="*/ 0 h 750093"/>
                    <a:gd name="connsiteX1" fmla="*/ 964298 w 964298"/>
                    <a:gd name="connsiteY1" fmla="*/ 0 h 750093"/>
                    <a:gd name="connsiteX2" fmla="*/ 964298 w 964298"/>
                    <a:gd name="connsiteY2" fmla="*/ 750093 h 750093"/>
                    <a:gd name="connsiteX3" fmla="*/ 0 w 964298"/>
                    <a:gd name="connsiteY3" fmla="*/ 750093 h 750093"/>
                    <a:gd name="connsiteX4" fmla="*/ 0 w 964298"/>
                    <a:gd name="connsiteY4" fmla="*/ 0 h 75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4298" h="750093">
                      <a:moveTo>
                        <a:pt x="0" y="0"/>
                      </a:moveTo>
                      <a:lnTo>
                        <a:pt x="964298" y="0"/>
                      </a:lnTo>
                      <a:lnTo>
                        <a:pt x="964298" y="750093"/>
                      </a:lnTo>
                      <a:lnTo>
                        <a:pt x="0" y="7500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6800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</a:gra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49530" tIns="49530" rIns="49530" bIns="49530" numCol="1" spcCol="1270" anchor="ctr" anchorCtr="0">
                  <a:noAutofit/>
                </a:bodyPr>
                <a:lstStyle/>
                <a:p>
                  <a:pPr marL="0" marR="0" lvl="1" indent="0" algn="ctr" defTabSz="444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1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Availability</a:t>
                  </a:r>
                  <a:r>
                    <a:rPr kumimoji="0" lang="de-DE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de-DE" sz="11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gap</a:t>
                  </a:r>
                  <a:endParaRPr kumimoji="0" lang="de-D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Freihandform 12">
                  <a:extLst>
                    <a:ext uri="{FF2B5EF4-FFF2-40B4-BE49-F238E27FC236}">
                      <a16:creationId xmlns:a16="http://schemas.microsoft.com/office/drawing/2014/main" id="{8590B0B3-502C-4D6B-B5C2-F81C7E23180A}"/>
                    </a:ext>
                  </a:extLst>
                </p:cNvPr>
                <p:cNvSpPr/>
                <p:nvPr/>
              </p:nvSpPr>
              <p:spPr>
                <a:xfrm>
                  <a:off x="751756" y="7375523"/>
                  <a:ext cx="1325852" cy="928053"/>
                </a:xfrm>
                <a:custGeom>
                  <a:avLst/>
                  <a:gdLst>
                    <a:gd name="connsiteX0" fmla="*/ 0 w 1325852"/>
                    <a:gd name="connsiteY0" fmla="*/ 154706 h 928053"/>
                    <a:gd name="connsiteX1" fmla="*/ 154706 w 1325852"/>
                    <a:gd name="connsiteY1" fmla="*/ 0 h 928053"/>
                    <a:gd name="connsiteX2" fmla="*/ 1171146 w 1325852"/>
                    <a:gd name="connsiteY2" fmla="*/ 0 h 928053"/>
                    <a:gd name="connsiteX3" fmla="*/ 1325852 w 1325852"/>
                    <a:gd name="connsiteY3" fmla="*/ 154706 h 928053"/>
                    <a:gd name="connsiteX4" fmla="*/ 1325852 w 1325852"/>
                    <a:gd name="connsiteY4" fmla="*/ 773347 h 928053"/>
                    <a:gd name="connsiteX5" fmla="*/ 1171146 w 1325852"/>
                    <a:gd name="connsiteY5" fmla="*/ 928053 h 928053"/>
                    <a:gd name="connsiteX6" fmla="*/ 154706 w 1325852"/>
                    <a:gd name="connsiteY6" fmla="*/ 928053 h 928053"/>
                    <a:gd name="connsiteX7" fmla="*/ 0 w 1325852"/>
                    <a:gd name="connsiteY7" fmla="*/ 773347 h 928053"/>
                    <a:gd name="connsiteX8" fmla="*/ 0 w 1325852"/>
                    <a:gd name="connsiteY8" fmla="*/ 154706 h 92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5852" h="928053">
                      <a:moveTo>
                        <a:pt x="0" y="154706"/>
                      </a:moveTo>
                      <a:cubicBezTo>
                        <a:pt x="0" y="69264"/>
                        <a:pt x="69264" y="0"/>
                        <a:pt x="154706" y="0"/>
                      </a:cubicBezTo>
                      <a:lnTo>
                        <a:pt x="1171146" y="0"/>
                      </a:lnTo>
                      <a:cubicBezTo>
                        <a:pt x="1256588" y="0"/>
                        <a:pt x="1325852" y="69264"/>
                        <a:pt x="1325852" y="154706"/>
                      </a:cubicBezTo>
                      <a:lnTo>
                        <a:pt x="1325852" y="773347"/>
                      </a:lnTo>
                      <a:cubicBezTo>
                        <a:pt x="1325852" y="858789"/>
                        <a:pt x="1256588" y="928053"/>
                        <a:pt x="1171146" y="928053"/>
                      </a:cubicBezTo>
                      <a:lnTo>
                        <a:pt x="154706" y="928053"/>
                      </a:lnTo>
                      <a:cubicBezTo>
                        <a:pt x="69264" y="928053"/>
                        <a:pt x="0" y="858789"/>
                        <a:pt x="0" y="773347"/>
                      </a:cubicBezTo>
                      <a:lnTo>
                        <a:pt x="0" y="154706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94842" tIns="94842" rIns="94842" bIns="94842" numCol="1" spcCol="1270" anchor="ctr" anchorCtr="0">
                  <a:noAutofit/>
                </a:bodyPr>
                <a:lstStyle/>
                <a:p>
                  <a:pPr marL="0" marR="0" lvl="0" indent="0" algn="ctr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3. </a:t>
                  </a:r>
                  <a:r>
                    <a:rPr kumimoji="0" lang="de-DE" sz="1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Is</a:t>
                  </a:r>
                  <a:r>
                    <a: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 the information </a:t>
                  </a:r>
                  <a:r>
                    <a:rPr kumimoji="0" lang="de-DE" sz="1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usable</a:t>
                  </a:r>
                  <a:r>
                    <a:rPr kumimoji="0" lang="de-DE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?</a:t>
                  </a:r>
                </a:p>
              </p:txBody>
            </p:sp>
            <p:sp>
              <p:nvSpPr>
                <p:cNvPr id="24" name="Freihandform 13">
                  <a:extLst>
                    <a:ext uri="{FF2B5EF4-FFF2-40B4-BE49-F238E27FC236}">
                      <a16:creationId xmlns:a16="http://schemas.microsoft.com/office/drawing/2014/main" id="{F7832817-DABC-42CC-9487-6781CA97A208}"/>
                    </a:ext>
                  </a:extLst>
                </p:cNvPr>
                <p:cNvSpPr/>
                <p:nvPr/>
              </p:nvSpPr>
              <p:spPr>
                <a:xfrm>
                  <a:off x="2545874" y="7464503"/>
                  <a:ext cx="1049658" cy="750093"/>
                </a:xfrm>
                <a:custGeom>
                  <a:avLst/>
                  <a:gdLst>
                    <a:gd name="connsiteX0" fmla="*/ 0 w 964298"/>
                    <a:gd name="connsiteY0" fmla="*/ 0 h 750093"/>
                    <a:gd name="connsiteX1" fmla="*/ 964298 w 964298"/>
                    <a:gd name="connsiteY1" fmla="*/ 0 h 750093"/>
                    <a:gd name="connsiteX2" fmla="*/ 964298 w 964298"/>
                    <a:gd name="connsiteY2" fmla="*/ 750093 h 750093"/>
                    <a:gd name="connsiteX3" fmla="*/ 0 w 964298"/>
                    <a:gd name="connsiteY3" fmla="*/ 750093 h 750093"/>
                    <a:gd name="connsiteX4" fmla="*/ 0 w 964298"/>
                    <a:gd name="connsiteY4" fmla="*/ 0 h 75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4298" h="750093">
                      <a:moveTo>
                        <a:pt x="0" y="0"/>
                      </a:moveTo>
                      <a:lnTo>
                        <a:pt x="964298" y="0"/>
                      </a:lnTo>
                      <a:lnTo>
                        <a:pt x="964298" y="750093"/>
                      </a:lnTo>
                      <a:lnTo>
                        <a:pt x="0" y="7500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6800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</a:gradFill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marR="0" lvl="1" indent="0" algn="ctr" defTabSz="444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1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Usage</a:t>
                  </a:r>
                  <a:r>
                    <a:rPr kumimoji="0" lang="de-DE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de-DE" sz="11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barrier</a:t>
                  </a:r>
                  <a:endParaRPr kumimoji="0" lang="de-D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Freihandform 13">
                  <a:extLst>
                    <a:ext uri="{FF2B5EF4-FFF2-40B4-BE49-F238E27FC236}">
                      <a16:creationId xmlns:a16="http://schemas.microsoft.com/office/drawing/2014/main" id="{AF261D60-13FF-4636-975C-E346CBC4E80F}"/>
                    </a:ext>
                  </a:extLst>
                </p:cNvPr>
                <p:cNvSpPr/>
                <p:nvPr/>
              </p:nvSpPr>
              <p:spPr>
                <a:xfrm>
                  <a:off x="2545873" y="8470460"/>
                  <a:ext cx="1049659" cy="750093"/>
                </a:xfrm>
                <a:custGeom>
                  <a:avLst/>
                  <a:gdLst>
                    <a:gd name="connsiteX0" fmla="*/ 0 w 964298"/>
                    <a:gd name="connsiteY0" fmla="*/ 0 h 750093"/>
                    <a:gd name="connsiteX1" fmla="*/ 964298 w 964298"/>
                    <a:gd name="connsiteY1" fmla="*/ 0 h 750093"/>
                    <a:gd name="connsiteX2" fmla="*/ 964298 w 964298"/>
                    <a:gd name="connsiteY2" fmla="*/ 750093 h 750093"/>
                    <a:gd name="connsiteX3" fmla="*/ 0 w 964298"/>
                    <a:gd name="connsiteY3" fmla="*/ 750093 h 750093"/>
                    <a:gd name="connsiteX4" fmla="*/ 0 w 964298"/>
                    <a:gd name="connsiteY4" fmla="*/ 0 h 750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4298" h="750093">
                      <a:moveTo>
                        <a:pt x="0" y="0"/>
                      </a:moveTo>
                      <a:lnTo>
                        <a:pt x="964298" y="0"/>
                      </a:lnTo>
                      <a:lnTo>
                        <a:pt x="964298" y="750093"/>
                      </a:lnTo>
                      <a:lnTo>
                        <a:pt x="0" y="7500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94842" tIns="94842" rIns="94842" bIns="94842" numCol="1" spcCol="1270" anchor="ctr" anchorCtr="0">
                  <a:noAutofit/>
                </a:bodyPr>
                <a:lstStyle/>
                <a:p>
                  <a:pPr lvl="1"/>
                  <a:r>
                    <a:rPr lang="de-DE" sz="105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No</a:t>
                  </a:r>
                  <a:r>
                    <a:rPr lang="de-DE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de-DE" sz="105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barrier</a:t>
                  </a:r>
                  <a:r>
                    <a:rPr lang="de-DE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(</a:t>
                  </a:r>
                  <a:r>
                    <a:rPr lang="de-DE" sz="105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information</a:t>
                  </a:r>
                  <a:r>
                    <a:rPr lang="de-DE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de-DE" sz="105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is</a:t>
                  </a:r>
                  <a:r>
                    <a:rPr lang="de-DE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de-DE" sz="105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available</a:t>
                  </a:r>
                  <a:r>
                    <a:rPr lang="de-DE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and </a:t>
                  </a:r>
                  <a:r>
                    <a:rPr lang="de-DE" sz="105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usable</a:t>
                  </a:r>
                  <a:r>
                    <a:rPr lang="de-DE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p:grpSp>
          <p:sp>
            <p:nvSpPr>
              <p:cNvPr id="14" name="Pfeil nach rechts 14">
                <a:extLst>
                  <a:ext uri="{FF2B5EF4-FFF2-40B4-BE49-F238E27FC236}">
                    <a16:creationId xmlns:a16="http://schemas.microsoft.com/office/drawing/2014/main" id="{B12E73DB-018F-447E-80A5-B9AC02BAC2B6}"/>
                  </a:ext>
                </a:extLst>
              </p:cNvPr>
              <p:cNvSpPr/>
              <p:nvPr/>
            </p:nvSpPr>
            <p:spPr>
              <a:xfrm>
                <a:off x="1745471" y="6828947"/>
                <a:ext cx="2636823" cy="335280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99000">
                    <a:schemeClr val="bg2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Pfeil nach rechts 15">
                <a:extLst>
                  <a:ext uri="{FF2B5EF4-FFF2-40B4-BE49-F238E27FC236}">
                    <a16:creationId xmlns:a16="http://schemas.microsoft.com/office/drawing/2014/main" id="{87584841-5D3A-4BB1-A6E0-933EF91B628E}"/>
                  </a:ext>
                </a:extLst>
              </p:cNvPr>
              <p:cNvSpPr/>
              <p:nvPr/>
            </p:nvSpPr>
            <p:spPr>
              <a:xfrm>
                <a:off x="2814756" y="7871458"/>
                <a:ext cx="1567537" cy="335280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99000">
                    <a:schemeClr val="bg2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Pfeil nach rechts 16">
                <a:extLst>
                  <a:ext uri="{FF2B5EF4-FFF2-40B4-BE49-F238E27FC236}">
                    <a16:creationId xmlns:a16="http://schemas.microsoft.com/office/drawing/2014/main" id="{DBA52982-9A8A-4DF6-B5D8-EC946890F21B}"/>
                  </a:ext>
                </a:extLst>
              </p:cNvPr>
              <p:cNvSpPr/>
              <p:nvPr/>
            </p:nvSpPr>
            <p:spPr>
              <a:xfrm>
                <a:off x="3914027" y="8896467"/>
                <a:ext cx="468265" cy="335280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99000">
                    <a:schemeClr val="bg2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1BC728DE-3961-499B-BD34-C47A5383C617}"/>
                </a:ext>
              </a:extLst>
            </p:cNvPr>
            <p:cNvSpPr txBox="1"/>
            <p:nvPr/>
          </p:nvSpPr>
          <p:spPr>
            <a:xfrm>
              <a:off x="617464" y="7905570"/>
              <a:ext cx="548640" cy="33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41AB7D6-9568-4B54-97B6-BEB8B162A0FC}"/>
                </a:ext>
              </a:extLst>
            </p:cNvPr>
            <p:cNvSpPr txBox="1"/>
            <p:nvPr/>
          </p:nvSpPr>
          <p:spPr>
            <a:xfrm>
              <a:off x="1716736" y="8957902"/>
              <a:ext cx="548640" cy="33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570A2E6-9AB4-466C-A17C-5886A05EB8F2}"/>
                </a:ext>
              </a:extLst>
            </p:cNvPr>
            <p:cNvSpPr txBox="1"/>
            <p:nvPr/>
          </p:nvSpPr>
          <p:spPr>
            <a:xfrm>
              <a:off x="2702462" y="6775451"/>
              <a:ext cx="548640" cy="33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B59FEFC-5987-4099-8E0E-C2D5C41016E2}"/>
                </a:ext>
              </a:extLst>
            </p:cNvPr>
            <p:cNvSpPr txBox="1"/>
            <p:nvPr/>
          </p:nvSpPr>
          <p:spPr>
            <a:xfrm>
              <a:off x="3370261" y="7853957"/>
              <a:ext cx="548640" cy="33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E3BAE6B-F792-42DA-8CE1-47532FBEBCC7}"/>
                </a:ext>
              </a:extLst>
            </p:cNvPr>
            <p:cNvSpPr txBox="1"/>
            <p:nvPr/>
          </p:nvSpPr>
          <p:spPr>
            <a:xfrm>
              <a:off x="3883514" y="8854731"/>
              <a:ext cx="548640" cy="33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4EA1516-4105-4A13-B9F3-E17763569653}"/>
                </a:ext>
              </a:extLst>
            </p:cNvPr>
            <p:cNvSpPr txBox="1"/>
            <p:nvPr/>
          </p:nvSpPr>
          <p:spPr>
            <a:xfrm>
              <a:off x="3334874" y="9954984"/>
              <a:ext cx="548640" cy="33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CBA76312-E0C2-4EE1-9701-7602A7D1D4CB}"/>
              </a:ext>
            </a:extLst>
          </p:cNvPr>
          <p:cNvSpPr txBox="1">
            <a:spLocks/>
          </p:cNvSpPr>
          <p:nvPr/>
        </p:nvSpPr>
        <p:spPr>
          <a:xfrm>
            <a:off x="692898" y="1786091"/>
            <a:ext cx="5204110" cy="102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/>
              <a:t>26 Expert </a:t>
            </a:r>
            <a:r>
              <a:rPr lang="de-DE" b="1" dirty="0" err="1"/>
              <a:t>interviews</a:t>
            </a:r>
            <a:endParaRPr lang="de-DE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/>
              <a:t>5 Workshops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/>
              <a:t>Consumer </a:t>
            </a:r>
            <a:r>
              <a:rPr lang="de-DE" b="1" dirty="0" err="1"/>
              <a:t>survey</a:t>
            </a:r>
            <a:r>
              <a:rPr lang="de-DE" b="1" dirty="0"/>
              <a:t> (1001 </a:t>
            </a:r>
            <a:r>
              <a:rPr lang="de-DE" b="1" dirty="0" err="1"/>
              <a:t>particpants</a:t>
            </a:r>
            <a:r>
              <a:rPr lang="de-DE" b="1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979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A39546F6957F4EB9F869DCD983B6B1" ma:contentTypeVersion="17" ma:contentTypeDescription="Crée un document." ma:contentTypeScope="" ma:versionID="fc88a19318873e7704881e58da987269">
  <xsd:schema xmlns:xsd="http://www.w3.org/2001/XMLSchema" xmlns:xs="http://www.w3.org/2001/XMLSchema" xmlns:p="http://schemas.microsoft.com/office/2006/metadata/properties" xmlns:ns2="30e9db34-e7fa-4385-bba5-c3e50c01daf8" xmlns:ns3="28302a98-83ec-428c-a38f-55b5c724bfcf" targetNamespace="http://schemas.microsoft.com/office/2006/metadata/properties" ma:root="true" ma:fieldsID="be1d7394e13489c0fc30035e565ecf42" ns2:_="" ns3:_="">
    <xsd:import namespace="30e9db34-e7fa-4385-bba5-c3e50c01daf8"/>
    <xsd:import namespace="28302a98-83ec-428c-a38f-55b5c724bf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9db34-e7fa-4385-bba5-c3e50c01d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02a98-83ec-428c-a38f-55b5c724bfc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e4bc936-8e1f-4e44-8974-47fba6019ca8}" ma:internalName="TaxCatchAll" ma:showField="CatchAllData" ma:web="28302a98-83ec-428c-a38f-55b5c724bf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302a98-83ec-428c-a38f-55b5c724bfcf" xsi:nil="true"/>
    <lcf76f155ced4ddcb4097134ff3c332f xmlns="30e9db34-e7fa-4385-bba5-c3e50c01daf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A83F5E-CFAA-41D7-88B0-31622CB1D137}"/>
</file>

<file path=customXml/itemProps2.xml><?xml version="1.0" encoding="utf-8"?>
<ds:datastoreItem xmlns:ds="http://schemas.openxmlformats.org/officeDocument/2006/customXml" ds:itemID="{259A74E4-3637-4253-B38F-AE4825CF737C}"/>
</file>

<file path=customXml/itemProps3.xml><?xml version="1.0" encoding="utf-8"?>
<ds:datastoreItem xmlns:ds="http://schemas.openxmlformats.org/officeDocument/2006/customXml" ds:itemID="{E9FA16FB-EF33-4B64-9E52-490072A7550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2072</Words>
  <Application>Microsoft Office PowerPoint</Application>
  <PresentationFormat>Breitbild</PresentationFormat>
  <Paragraphs>449</Paragraphs>
  <Slides>17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Inter</vt:lpstr>
      <vt:lpstr>Times New Roman</vt:lpstr>
      <vt:lpstr>Wingdings</vt:lpstr>
      <vt:lpstr>Frutiger LT Com 45 Light</vt:lpstr>
      <vt:lpstr>Montserrat</vt:lpstr>
      <vt:lpstr>Technische Universität Berlin | PowerPoint Master</vt:lpstr>
      <vt:lpstr>Regulatory challenges: understanding the regulatory maze</vt:lpstr>
      <vt:lpstr>Evolvement of legislation and information requirements</vt:lpstr>
      <vt:lpstr>Evolvement of the DPP From Green Deal to ESPR</vt:lpstr>
      <vt:lpstr>Evolvement of the DPP From Green Deal to ESPR</vt:lpstr>
      <vt:lpstr>Evolution of legal acts</vt:lpstr>
      <vt:lpstr>Project PI4.0 analysis approach</vt:lpstr>
      <vt:lpstr>Overview information requirements in legal acts</vt:lpstr>
      <vt:lpstr>Evaluation of legal acts</vt:lpstr>
      <vt:lpstr>Evaluation of legal acts</vt:lpstr>
      <vt:lpstr>Project PI4.0 results</vt:lpstr>
      <vt:lpstr>Information related gaps and barriers: REACH Regulation </vt:lpstr>
      <vt:lpstr>Information related gaps and barriers: REACH Regulation</vt:lpstr>
      <vt:lpstr>Information related gaps and barriers: product legislation</vt:lpstr>
      <vt:lpstr>Information related gaps and barriers: product legislation</vt:lpstr>
      <vt:lpstr>Comprehensive evaluation overview available in report</vt:lpstr>
      <vt:lpstr>Conclusions</vt:lpstr>
      <vt:lpstr>Regulatory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challenges: understanding the regulatory maze</dc:title>
  <dc:creator>Wagner, Eduard</dc:creator>
  <cp:lastModifiedBy>Eduard Wagner</cp:lastModifiedBy>
  <cp:revision>43</cp:revision>
  <dcterms:modified xsi:type="dcterms:W3CDTF">2024-03-05T07:24:27Z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0x0101000EA39546F6957F4EB9F869DCD983B6B1</vt:lpwstr>
  </property>
</Properties>
</file>